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Bell MT" pitchFamily="18" charset="0"/>
      <p:regular r:id="rId19"/>
      <p:bold r:id="rId20"/>
      <p:italic r:id="rId21"/>
    </p:embeddedFont>
    <p:embeddedFont>
      <p:font typeface="PT Sans" charset="0"/>
      <p:regular r:id="rId22"/>
    </p:embeddedFont>
    <p:embeddedFont>
      <p:font typeface="Calibri" pitchFamily="34" charset="0"/>
      <p:regular r:id="rId23"/>
      <p:bold r:id="rId24"/>
      <p:italic r:id="rId25"/>
      <p:boldItalic r:id="rId26"/>
    </p:embeddedFont>
    <p:embeddedFont>
      <p:font typeface="Lilita One" charset="0"/>
      <p:regular r:id="rId27"/>
    </p:embeddedFont>
    <p:embeddedFont>
      <p:font typeface="Arimo Bold" charset="0"/>
      <p:regular r:id="rId28"/>
    </p:embeddedFont>
    <p:embeddedFont>
      <p:font typeface="Arimo" charset="0"/>
      <p:regular r:id="rId29"/>
    </p:embeddedFont>
    <p:embeddedFont>
      <p:font typeface="Montserrat Light" charset="0"/>
      <p:regular r:id="rId30"/>
    </p:embeddedFont>
    <p:embeddedFont>
      <p:font typeface="Montserrat Light Bold" charset="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-876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15.svg"/><Relationship Id="rId7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svg"/><Relationship Id="rId5" Type="http://schemas.openxmlformats.org/officeDocument/2006/relationships/image" Target="../media/image48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5.svg"/><Relationship Id="rId7" Type="http://schemas.openxmlformats.org/officeDocument/2006/relationships/image" Target="../media/image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svg"/><Relationship Id="rId5" Type="http://schemas.openxmlformats.org/officeDocument/2006/relationships/image" Target="../media/image51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7" Type="http://schemas.openxmlformats.org/officeDocument/2006/relationships/image" Target="../media/image15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80.svg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jpeg"/><Relationship Id="rId5" Type="http://schemas.openxmlformats.org/officeDocument/2006/relationships/image" Target="../media/image82.sv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image" Target="../media/image85.svg"/><Relationship Id="rId7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15.sv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15.svg"/><Relationship Id="rId7" Type="http://schemas.openxmlformats.org/officeDocument/2006/relationships/image" Target="../media/image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svg"/><Relationship Id="rId11" Type="http://schemas.openxmlformats.org/officeDocument/2006/relationships/image" Target="../media/image92.svg"/><Relationship Id="rId5" Type="http://schemas.openxmlformats.org/officeDocument/2006/relationships/image" Target="../media/image61.png"/><Relationship Id="rId10" Type="http://schemas.openxmlformats.org/officeDocument/2006/relationships/image" Target="../media/image63.png"/><Relationship Id="rId4" Type="http://schemas.openxmlformats.org/officeDocument/2006/relationships/image" Target="../media/image60.jpeg"/><Relationship Id="rId9" Type="http://schemas.openxmlformats.org/officeDocument/2006/relationships/image" Target="../media/image90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9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8.svg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image" Target="../media/image17.jpeg"/><Relationship Id="rId3" Type="http://schemas.openxmlformats.org/officeDocument/2006/relationships/image" Target="../media/image1.png"/><Relationship Id="rId7" Type="http://schemas.openxmlformats.org/officeDocument/2006/relationships/image" Target="../media/image11.jpeg"/><Relationship Id="rId12" Type="http://schemas.openxmlformats.org/officeDocument/2006/relationships/image" Target="../media/image1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15.jpeg"/><Relationship Id="rId5" Type="http://schemas.openxmlformats.org/officeDocument/2006/relationships/image" Target="../media/image10.png"/><Relationship Id="rId10" Type="http://schemas.openxmlformats.org/officeDocument/2006/relationships/image" Target="../media/image14.jpeg"/><Relationship Id="rId4" Type="http://schemas.openxmlformats.org/officeDocument/2006/relationships/image" Target="../media/image2.svg"/><Relationship Id="rId9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5.svg"/><Relationship Id="rId7" Type="http://schemas.openxmlformats.org/officeDocument/2006/relationships/image" Target="../media/image26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4.sv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svg"/><Relationship Id="rId7" Type="http://schemas.openxmlformats.org/officeDocument/2006/relationships/image" Target="../media/image3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8.svg"/><Relationship Id="rId10" Type="http://schemas.openxmlformats.org/officeDocument/2006/relationships/image" Target="../media/image3.png"/><Relationship Id="rId4" Type="http://schemas.openxmlformats.org/officeDocument/2006/relationships/image" Target="../media/image21.png"/><Relationship Id="rId9" Type="http://schemas.openxmlformats.org/officeDocument/2006/relationships/image" Target="../media/image3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1.svg"/><Relationship Id="rId3" Type="http://schemas.openxmlformats.org/officeDocument/2006/relationships/image" Target="../media/image34.svg"/><Relationship Id="rId7" Type="http://schemas.openxmlformats.org/officeDocument/2006/relationships/image" Target="../media/image27.png"/><Relationship Id="rId12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39.svg"/><Relationship Id="rId5" Type="http://schemas.openxmlformats.org/officeDocument/2006/relationships/image" Target="../media/image26.png"/><Relationship Id="rId15" Type="http://schemas.openxmlformats.org/officeDocument/2006/relationships/image" Target="../media/image43.svg"/><Relationship Id="rId10" Type="http://schemas.openxmlformats.org/officeDocument/2006/relationships/image" Target="../media/image28.png"/><Relationship Id="rId4" Type="http://schemas.openxmlformats.org/officeDocument/2006/relationships/image" Target="../media/image25.jpeg"/><Relationship Id="rId9" Type="http://schemas.openxmlformats.org/officeDocument/2006/relationships/image" Target="../media/image3.png"/><Relationship Id="rId1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4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48.svg"/><Relationship Id="rId7" Type="http://schemas.openxmlformats.org/officeDocument/2006/relationships/image" Target="../media/image2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26.png"/><Relationship Id="rId4" Type="http://schemas.openxmlformats.org/officeDocument/2006/relationships/image" Target="../media/image35.jpeg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0.png"/><Relationship Id="rId18" Type="http://schemas.openxmlformats.org/officeDocument/2006/relationships/image" Target="../media/image63.svg"/><Relationship Id="rId3" Type="http://schemas.openxmlformats.org/officeDocument/2006/relationships/image" Target="../media/image51.svg"/><Relationship Id="rId21" Type="http://schemas.openxmlformats.org/officeDocument/2006/relationships/image" Target="../media/image44.png"/><Relationship Id="rId7" Type="http://schemas.openxmlformats.org/officeDocument/2006/relationships/image" Target="../media/image55.svg"/><Relationship Id="rId12" Type="http://schemas.openxmlformats.org/officeDocument/2006/relationships/image" Target="../media/image3.png"/><Relationship Id="rId17" Type="http://schemas.openxmlformats.org/officeDocument/2006/relationships/image" Target="../media/image42.png"/><Relationship Id="rId2" Type="http://schemas.openxmlformats.org/officeDocument/2006/relationships/image" Target="../media/image36.png"/><Relationship Id="rId16" Type="http://schemas.openxmlformats.org/officeDocument/2006/relationships/image" Target="../media/image61.svg"/><Relationship Id="rId20" Type="http://schemas.openxmlformats.org/officeDocument/2006/relationships/image" Target="../media/image6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15.svg"/><Relationship Id="rId24" Type="http://schemas.openxmlformats.org/officeDocument/2006/relationships/image" Target="../media/image69.svg"/><Relationship Id="rId5" Type="http://schemas.openxmlformats.org/officeDocument/2006/relationships/image" Target="../media/image53.svg"/><Relationship Id="rId15" Type="http://schemas.openxmlformats.org/officeDocument/2006/relationships/image" Target="../media/image41.png"/><Relationship Id="rId23" Type="http://schemas.openxmlformats.org/officeDocument/2006/relationships/image" Target="../media/image45.png"/><Relationship Id="rId10" Type="http://schemas.openxmlformats.org/officeDocument/2006/relationships/image" Target="../media/image31.png"/><Relationship Id="rId19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57.svg"/><Relationship Id="rId14" Type="http://schemas.openxmlformats.org/officeDocument/2006/relationships/image" Target="../media/image59.svg"/><Relationship Id="rId22" Type="http://schemas.openxmlformats.org/officeDocument/2006/relationships/image" Target="../media/image6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360163" y="3265458"/>
            <a:ext cx="10899137" cy="4457700"/>
          </a:xfrm>
          <a:prstGeom prst="rect">
            <a:avLst/>
          </a:prstGeom>
          <a:solidFill>
            <a:srgbClr val="D4A276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2537949">
            <a:off x="5913685" y="7575293"/>
            <a:ext cx="3543172" cy="3366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 rot="-1359798">
            <a:off x="14820900" y="7036572"/>
            <a:ext cx="3733310" cy="100799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/>
          <a:srcRect l="18966" t="5903" r="13018" b="42636"/>
          <a:stretch>
            <a:fillRect/>
          </a:stretch>
        </p:blipFill>
        <p:spPr>
          <a:xfrm>
            <a:off x="7861367" y="3137191"/>
            <a:ext cx="9233164" cy="394494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>
          <a:xfrm rot="-1515353">
            <a:off x="5576408" y="3181818"/>
            <a:ext cx="3755965" cy="118312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533032" y="2805277"/>
            <a:ext cx="5716515" cy="51461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458200" y="1943100"/>
            <a:ext cx="8077200" cy="12330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67"/>
              </a:lnSpc>
            </a:pPr>
            <a:r>
              <a:rPr lang="en-US" sz="4000" b="1" spc="-49" dirty="0">
                <a:solidFill>
                  <a:srgbClr val="00C2CB"/>
                </a:solidFill>
                <a:latin typeface="Bell MT" pitchFamily="18" charset="0"/>
              </a:rPr>
              <a:t>A </a:t>
            </a:r>
            <a:r>
              <a:rPr lang="en-US" sz="4000" b="1" spc="-49" dirty="0" err="1">
                <a:solidFill>
                  <a:srgbClr val="00C2CB"/>
                </a:solidFill>
                <a:latin typeface="Bell MT" pitchFamily="18" charset="0"/>
              </a:rPr>
              <a:t>solução</a:t>
            </a:r>
            <a:r>
              <a:rPr lang="en-US" sz="4000" b="1" spc="-49" dirty="0">
                <a:solidFill>
                  <a:srgbClr val="00C2CB"/>
                </a:solidFill>
                <a:latin typeface="Bell MT" pitchFamily="18" charset="0"/>
              </a:rPr>
              <a:t> </a:t>
            </a:r>
            <a:r>
              <a:rPr lang="en-US" sz="4000" b="1" spc="-49" dirty="0" err="1">
                <a:solidFill>
                  <a:srgbClr val="00C2CB"/>
                </a:solidFill>
                <a:latin typeface="Bell MT" pitchFamily="18" charset="0"/>
              </a:rPr>
              <a:t>que</a:t>
            </a:r>
            <a:r>
              <a:rPr lang="en-US" sz="4000" b="1" spc="-49" dirty="0">
                <a:solidFill>
                  <a:srgbClr val="00C2CB"/>
                </a:solidFill>
                <a:latin typeface="Bell MT" pitchFamily="18" charset="0"/>
              </a:rPr>
              <a:t> </a:t>
            </a:r>
            <a:r>
              <a:rPr lang="en-US" sz="4000" b="1" spc="-49" dirty="0" err="1">
                <a:solidFill>
                  <a:srgbClr val="00C2CB"/>
                </a:solidFill>
                <a:latin typeface="Bell MT" pitchFamily="18" charset="0"/>
              </a:rPr>
              <a:t>você</a:t>
            </a:r>
            <a:r>
              <a:rPr lang="en-US" sz="4000" b="1" spc="-49" dirty="0">
                <a:solidFill>
                  <a:srgbClr val="00C2CB"/>
                </a:solidFill>
                <a:latin typeface="Bell MT" pitchFamily="18" charset="0"/>
              </a:rPr>
              <a:t> </a:t>
            </a:r>
            <a:r>
              <a:rPr lang="en-US" sz="4000" b="1" spc="-49" dirty="0" err="1">
                <a:solidFill>
                  <a:srgbClr val="00C2CB"/>
                </a:solidFill>
                <a:latin typeface="Bell MT" pitchFamily="18" charset="0"/>
              </a:rPr>
              <a:t>precisa</a:t>
            </a:r>
            <a:r>
              <a:rPr lang="en-US" sz="4000" b="1" spc="-49" dirty="0">
                <a:solidFill>
                  <a:srgbClr val="00C2CB"/>
                </a:solidFill>
                <a:latin typeface="Bell MT" pitchFamily="18" charset="0"/>
              </a:rPr>
              <a:t> </a:t>
            </a:r>
            <a:r>
              <a:rPr lang="en-US" sz="4000" b="1" spc="-49" dirty="0" err="1">
                <a:solidFill>
                  <a:srgbClr val="00C2CB"/>
                </a:solidFill>
                <a:latin typeface="Bell MT" pitchFamily="18" charset="0"/>
              </a:rPr>
              <a:t>na</a:t>
            </a:r>
            <a:r>
              <a:rPr lang="en-US" sz="4000" b="1" spc="-49" dirty="0">
                <a:solidFill>
                  <a:srgbClr val="00C2CB"/>
                </a:solidFill>
                <a:latin typeface="Bell MT" pitchFamily="18" charset="0"/>
              </a:rPr>
              <a:t> </a:t>
            </a:r>
            <a:r>
              <a:rPr lang="en-US" sz="4000" b="1" spc="-49" dirty="0" err="1">
                <a:solidFill>
                  <a:srgbClr val="00C2CB"/>
                </a:solidFill>
                <a:latin typeface="Bell MT" pitchFamily="18" charset="0"/>
              </a:rPr>
              <a:t>sua</a:t>
            </a:r>
            <a:r>
              <a:rPr lang="en-US" sz="4000" b="1" spc="-49" dirty="0">
                <a:solidFill>
                  <a:srgbClr val="00C2CB"/>
                </a:solidFill>
                <a:latin typeface="Bell MT" pitchFamily="18" charset="0"/>
              </a:rPr>
              <a:t> </a:t>
            </a:r>
            <a:r>
              <a:rPr lang="en-US" sz="4000" b="1" spc="-49" dirty="0" err="1">
                <a:solidFill>
                  <a:srgbClr val="00C2CB"/>
                </a:solidFill>
                <a:latin typeface="Bell MT" pitchFamily="18" charset="0"/>
              </a:rPr>
              <a:t>Plantação</a:t>
            </a:r>
            <a:r>
              <a:rPr lang="en-US" sz="4000" b="1" spc="-49" dirty="0">
                <a:solidFill>
                  <a:srgbClr val="00C2CB"/>
                </a:solidFill>
                <a:latin typeface="Bell MT" pitchFamily="18" charset="0"/>
              </a:rPr>
              <a:t> de </a:t>
            </a:r>
            <a:r>
              <a:rPr lang="en-US" sz="4000" b="1" spc="-49" dirty="0" err="1">
                <a:solidFill>
                  <a:srgbClr val="00C2CB"/>
                </a:solidFill>
                <a:latin typeface="Bell MT" pitchFamily="18" charset="0"/>
              </a:rPr>
              <a:t>Cacau</a:t>
            </a:r>
            <a:endParaRPr lang="en-US" sz="4000" b="1" spc="-49" dirty="0">
              <a:solidFill>
                <a:srgbClr val="00C2CB"/>
              </a:solidFill>
              <a:latin typeface="Bell MT" pitchFamily="18" charset="0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2537949">
            <a:off x="-823300" y="-1127034"/>
            <a:ext cx="3543172" cy="336601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2537949">
            <a:off x="16832688" y="-1683007"/>
            <a:ext cx="3543172" cy="33660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/>
          <a:srcRect l="803" t="80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420015" y="87613"/>
            <a:ext cx="6977126" cy="157334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/>
          <a:srcRect l="12298" r="8091" b="32758"/>
          <a:stretch>
            <a:fillRect/>
          </a:stretch>
        </p:blipFill>
        <p:spPr>
          <a:xfrm>
            <a:off x="12836883" y="7468115"/>
            <a:ext cx="5451117" cy="260002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2325814" y="1903803"/>
            <a:ext cx="3514629" cy="77960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print"/>
          <a:srcRect t="1606" r="10276" b="1606"/>
          <a:stretch>
            <a:fillRect/>
          </a:stretch>
        </p:blipFill>
        <p:spPr>
          <a:xfrm>
            <a:off x="11836591" y="3699673"/>
            <a:ext cx="6201304" cy="35754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>
          <a:xfrm>
            <a:off x="351222" y="2683412"/>
            <a:ext cx="11141473" cy="717273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40336" y="790384"/>
            <a:ext cx="6536482" cy="870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BACKLOG - TRELLO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253386" y="134698"/>
            <a:ext cx="6445698" cy="145350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/>
          <a:srcRect l="12298" r="8091" b="32758"/>
          <a:stretch>
            <a:fillRect/>
          </a:stretch>
        </p:blipFill>
        <p:spPr>
          <a:xfrm>
            <a:off x="12836883" y="7468115"/>
            <a:ext cx="5451117" cy="260002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3240461" y="397402"/>
            <a:ext cx="4018839" cy="21117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 rot="-5400000">
            <a:off x="-3205765" y="5796269"/>
            <a:ext cx="8195444" cy="34830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40336" y="790384"/>
            <a:ext cx="6536482" cy="870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BANCO DE DADOS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7804" y="2906122"/>
            <a:ext cx="4394741" cy="718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Id Clientes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Nome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Tipo de Comercio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CEP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CNPJ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Telefone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E-Mail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Nome do Representante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Tipo de Sensor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ID Sensor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Hectares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17007" y="2058987"/>
            <a:ext cx="3459793" cy="771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554"/>
              </a:lnSpc>
            </a:pPr>
            <a:r>
              <a:rPr lang="en-US" sz="4681" b="1" dirty="0">
                <a:solidFill>
                  <a:srgbClr val="00C2CB"/>
                </a:solidFill>
                <a:latin typeface="Lilita One Bold"/>
              </a:rPr>
              <a:t>CLIENTE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 rot="-5400000">
            <a:off x="1242991" y="6128003"/>
            <a:ext cx="7559025" cy="32125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390726" y="3224310"/>
            <a:ext cx="3249073" cy="7131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65"/>
              </a:lnSpc>
            </a:pPr>
            <a:r>
              <a:rPr lang="en-US" sz="4332" b="1" dirty="0">
                <a:solidFill>
                  <a:srgbClr val="00C2CB"/>
                </a:solidFill>
                <a:latin typeface="Lilita One Bold"/>
              </a:rPr>
              <a:t>SENSORES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29740" y="2462082"/>
            <a:ext cx="5109660" cy="679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839"/>
              </a:lnSpc>
            </a:pPr>
            <a:r>
              <a:rPr lang="en-US" sz="4171" b="1" dirty="0">
                <a:solidFill>
                  <a:srgbClr val="00C2CB"/>
                </a:solidFill>
                <a:latin typeface="Lilita One Bold"/>
              </a:rPr>
              <a:t>MONITORAMENTO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 rot="-5400000">
            <a:off x="6463541" y="6536829"/>
            <a:ext cx="6720145" cy="285606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022504" y="3252885"/>
            <a:ext cx="4394741" cy="3580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Id Monitoramento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Tipo de Sensor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Temperatura °C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Umidade UR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Data / Hora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Id Cliente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66417" y="4299160"/>
            <a:ext cx="4394741" cy="2380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Id Sensor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Numero Serial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Localização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Tipo de Sensor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/>
          <a:srcRect l="4155" r="7202" b="526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/>
          <a:srcRect r="1217"/>
          <a:stretch>
            <a:fillRect/>
          </a:stretch>
        </p:blipFill>
        <p:spPr>
          <a:xfrm>
            <a:off x="1354800" y="1778703"/>
            <a:ext cx="16121073" cy="79199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2346766" y="2083068"/>
            <a:ext cx="4695961" cy="21345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443886" y="325198"/>
            <a:ext cx="6445698" cy="145350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30836" y="980884"/>
            <a:ext cx="6536482" cy="870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CALCULADORA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5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443886" y="325198"/>
            <a:ext cx="6445698" cy="145350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2055777" y="528986"/>
            <a:ext cx="5894731" cy="17362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/>
          <a:srcRect b="24622"/>
          <a:stretch>
            <a:fillRect/>
          </a:stretch>
        </p:blipFill>
        <p:spPr>
          <a:xfrm>
            <a:off x="2201650" y="2628471"/>
            <a:ext cx="13884700" cy="662982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30836" y="980884"/>
            <a:ext cx="6536482" cy="870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GITHUB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alphaModFix amt="10999"/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567671" y="0"/>
            <a:ext cx="10205787" cy="1020578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113461">
            <a:off x="1057894" y="769992"/>
            <a:ext cx="8466263" cy="190914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10515" y="1762664"/>
            <a:ext cx="11474899" cy="870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95097" lvl="1" indent="-647549">
              <a:lnSpc>
                <a:spcPts val="6718"/>
              </a:lnSpc>
              <a:buFont typeface="Arial"/>
              <a:buChar char="•"/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SITE  INSTITUCIONAL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alphaModFix amt="9999"/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9553351" y="0"/>
            <a:ext cx="10205787" cy="1020578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/>
          <a:srcRect l="12298" r="8091" b="37191"/>
          <a:stretch>
            <a:fillRect/>
          </a:stretch>
        </p:blipFill>
        <p:spPr>
          <a:xfrm>
            <a:off x="4535222" y="3258498"/>
            <a:ext cx="14146594" cy="630271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2085414" y="325729"/>
            <a:ext cx="4114800" cy="411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238085" y="1495312"/>
            <a:ext cx="5698176" cy="1284939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4275504" y="-1078073"/>
            <a:ext cx="11708173" cy="7535737"/>
            <a:chOff x="0" y="0"/>
            <a:chExt cx="5513070" cy="3548380"/>
          </a:xfrm>
        </p:grpSpPr>
        <p:sp>
          <p:nvSpPr>
            <p:cNvPr id="4" name="Freeform 4"/>
            <p:cNvSpPr/>
            <p:nvPr/>
          </p:nvSpPr>
          <p:spPr>
            <a:xfrm>
              <a:off x="-2540" y="-15240"/>
              <a:ext cx="5515610" cy="3563620"/>
            </a:xfrm>
            <a:custGeom>
              <a:avLst/>
              <a:gdLst/>
              <a:ahLst/>
              <a:cxnLst/>
              <a:rect l="l" t="t" r="r" b="b"/>
              <a:pathLst>
                <a:path w="5515610" h="3563620">
                  <a:moveTo>
                    <a:pt x="4991100" y="1559560"/>
                  </a:moveTo>
                  <a:cubicBezTo>
                    <a:pt x="5048250" y="1537970"/>
                    <a:pt x="5124450" y="1548130"/>
                    <a:pt x="5189220" y="1526540"/>
                  </a:cubicBezTo>
                  <a:cubicBezTo>
                    <a:pt x="5326380" y="1479550"/>
                    <a:pt x="5435600" y="1404620"/>
                    <a:pt x="5515610" y="1319530"/>
                  </a:cubicBezTo>
                  <a:cubicBezTo>
                    <a:pt x="5499100" y="1231900"/>
                    <a:pt x="5494020" y="1183640"/>
                    <a:pt x="5505450" y="1109980"/>
                  </a:cubicBezTo>
                  <a:cubicBezTo>
                    <a:pt x="5495290" y="1104900"/>
                    <a:pt x="5473700" y="1118870"/>
                    <a:pt x="5472430" y="1098550"/>
                  </a:cubicBezTo>
                  <a:cubicBezTo>
                    <a:pt x="5469890" y="1040130"/>
                    <a:pt x="5441950" y="1018540"/>
                    <a:pt x="5415280" y="969010"/>
                  </a:cubicBezTo>
                  <a:cubicBezTo>
                    <a:pt x="5210810" y="998220"/>
                    <a:pt x="4838700" y="1158240"/>
                    <a:pt x="4617720" y="1144270"/>
                  </a:cubicBezTo>
                  <a:cubicBezTo>
                    <a:pt x="4753610" y="1047750"/>
                    <a:pt x="4851400" y="939800"/>
                    <a:pt x="4853940" y="797560"/>
                  </a:cubicBezTo>
                  <a:cubicBezTo>
                    <a:pt x="4842510" y="786130"/>
                    <a:pt x="4777740" y="778510"/>
                    <a:pt x="4762500" y="783590"/>
                  </a:cubicBezTo>
                  <a:cubicBezTo>
                    <a:pt x="4710430" y="773430"/>
                    <a:pt x="4657090" y="726440"/>
                    <a:pt x="4634230" y="697230"/>
                  </a:cubicBezTo>
                  <a:cubicBezTo>
                    <a:pt x="4612640" y="711200"/>
                    <a:pt x="4608830" y="695960"/>
                    <a:pt x="4589780" y="706120"/>
                  </a:cubicBezTo>
                  <a:cubicBezTo>
                    <a:pt x="4508500" y="643890"/>
                    <a:pt x="4337050" y="737870"/>
                    <a:pt x="4254500" y="679450"/>
                  </a:cubicBezTo>
                  <a:cubicBezTo>
                    <a:pt x="4292600" y="579120"/>
                    <a:pt x="4215130" y="556260"/>
                    <a:pt x="4163060" y="508000"/>
                  </a:cubicBezTo>
                  <a:cubicBezTo>
                    <a:pt x="4182110" y="429260"/>
                    <a:pt x="4135120" y="387350"/>
                    <a:pt x="4091940" y="313690"/>
                  </a:cubicBezTo>
                  <a:cubicBezTo>
                    <a:pt x="4038600" y="339090"/>
                    <a:pt x="4042410" y="299720"/>
                    <a:pt x="4048760" y="274320"/>
                  </a:cubicBezTo>
                  <a:cubicBezTo>
                    <a:pt x="4009390" y="285750"/>
                    <a:pt x="3985260" y="270510"/>
                    <a:pt x="3963670" y="250190"/>
                  </a:cubicBezTo>
                  <a:cubicBezTo>
                    <a:pt x="3887470" y="279400"/>
                    <a:pt x="3817620" y="280670"/>
                    <a:pt x="3756660" y="287020"/>
                  </a:cubicBezTo>
                  <a:cubicBezTo>
                    <a:pt x="3445510" y="320040"/>
                    <a:pt x="3059430" y="403860"/>
                    <a:pt x="2780030" y="417830"/>
                  </a:cubicBezTo>
                  <a:cubicBezTo>
                    <a:pt x="3036570" y="308610"/>
                    <a:pt x="3333750" y="238760"/>
                    <a:pt x="3522980" y="144780"/>
                  </a:cubicBezTo>
                  <a:cubicBezTo>
                    <a:pt x="3529330" y="91440"/>
                    <a:pt x="3528060" y="67310"/>
                    <a:pt x="3524250" y="17780"/>
                  </a:cubicBezTo>
                  <a:cubicBezTo>
                    <a:pt x="3319780" y="0"/>
                    <a:pt x="3006090" y="97790"/>
                    <a:pt x="2715260" y="189230"/>
                  </a:cubicBezTo>
                  <a:cubicBezTo>
                    <a:pt x="2040890" y="401320"/>
                    <a:pt x="1228090" y="642620"/>
                    <a:pt x="845820" y="1018540"/>
                  </a:cubicBezTo>
                  <a:cubicBezTo>
                    <a:pt x="855980" y="1074420"/>
                    <a:pt x="839470" y="1146810"/>
                    <a:pt x="881380" y="1195070"/>
                  </a:cubicBezTo>
                  <a:cubicBezTo>
                    <a:pt x="741680" y="1271270"/>
                    <a:pt x="581660" y="1339850"/>
                    <a:pt x="445770" y="1418590"/>
                  </a:cubicBezTo>
                  <a:cubicBezTo>
                    <a:pt x="450850" y="1484630"/>
                    <a:pt x="485140" y="1553210"/>
                    <a:pt x="499110" y="1564640"/>
                  </a:cubicBezTo>
                  <a:cubicBezTo>
                    <a:pt x="454660" y="1588770"/>
                    <a:pt x="523240" y="1570990"/>
                    <a:pt x="520700" y="1596390"/>
                  </a:cubicBezTo>
                  <a:cubicBezTo>
                    <a:pt x="501650" y="1605280"/>
                    <a:pt x="514350" y="1626870"/>
                    <a:pt x="486410" y="1633220"/>
                  </a:cubicBezTo>
                  <a:cubicBezTo>
                    <a:pt x="383540" y="1616710"/>
                    <a:pt x="269240" y="1696720"/>
                    <a:pt x="163830" y="1720850"/>
                  </a:cubicBezTo>
                  <a:cubicBezTo>
                    <a:pt x="160020" y="1737360"/>
                    <a:pt x="198120" y="1734820"/>
                    <a:pt x="173990" y="1748790"/>
                  </a:cubicBezTo>
                  <a:cubicBezTo>
                    <a:pt x="104140" y="1765300"/>
                    <a:pt x="96520" y="1802130"/>
                    <a:pt x="26670" y="1818640"/>
                  </a:cubicBezTo>
                  <a:cubicBezTo>
                    <a:pt x="24130" y="1833880"/>
                    <a:pt x="21590" y="1849120"/>
                    <a:pt x="25400" y="1866900"/>
                  </a:cubicBezTo>
                  <a:cubicBezTo>
                    <a:pt x="35560" y="1879600"/>
                    <a:pt x="96520" y="1864360"/>
                    <a:pt x="80010" y="1885950"/>
                  </a:cubicBezTo>
                  <a:cubicBezTo>
                    <a:pt x="43180" y="1898650"/>
                    <a:pt x="0" y="1894840"/>
                    <a:pt x="1270" y="1930400"/>
                  </a:cubicBezTo>
                  <a:cubicBezTo>
                    <a:pt x="21590" y="1953260"/>
                    <a:pt x="63500" y="1938020"/>
                    <a:pt x="74930" y="1974850"/>
                  </a:cubicBezTo>
                  <a:cubicBezTo>
                    <a:pt x="66040" y="1992630"/>
                    <a:pt x="38100" y="2002790"/>
                    <a:pt x="45720" y="2025650"/>
                  </a:cubicBezTo>
                  <a:cubicBezTo>
                    <a:pt x="105410" y="2024380"/>
                    <a:pt x="158750" y="2035810"/>
                    <a:pt x="220980" y="2032000"/>
                  </a:cubicBezTo>
                  <a:cubicBezTo>
                    <a:pt x="201930" y="2042160"/>
                    <a:pt x="236220" y="2065020"/>
                    <a:pt x="287020" y="2054860"/>
                  </a:cubicBezTo>
                  <a:cubicBezTo>
                    <a:pt x="284480" y="2072640"/>
                    <a:pt x="240030" y="2075180"/>
                    <a:pt x="243840" y="2094230"/>
                  </a:cubicBezTo>
                  <a:cubicBezTo>
                    <a:pt x="317500" y="2080260"/>
                    <a:pt x="337820" y="2052320"/>
                    <a:pt x="406400" y="2042160"/>
                  </a:cubicBezTo>
                  <a:cubicBezTo>
                    <a:pt x="360680" y="2078990"/>
                    <a:pt x="302260" y="2136140"/>
                    <a:pt x="245110" y="2148840"/>
                  </a:cubicBezTo>
                  <a:cubicBezTo>
                    <a:pt x="228600" y="2171700"/>
                    <a:pt x="234950" y="2202180"/>
                    <a:pt x="226060" y="2226310"/>
                  </a:cubicBezTo>
                  <a:cubicBezTo>
                    <a:pt x="210820" y="2221230"/>
                    <a:pt x="212090" y="2301240"/>
                    <a:pt x="251460" y="2320290"/>
                  </a:cubicBezTo>
                  <a:cubicBezTo>
                    <a:pt x="300990" y="2307590"/>
                    <a:pt x="412750" y="2313940"/>
                    <a:pt x="485140" y="2329180"/>
                  </a:cubicBezTo>
                  <a:cubicBezTo>
                    <a:pt x="480060" y="2343150"/>
                    <a:pt x="463550" y="2353310"/>
                    <a:pt x="472440" y="2373630"/>
                  </a:cubicBezTo>
                  <a:cubicBezTo>
                    <a:pt x="496570" y="2382520"/>
                    <a:pt x="554990" y="2331720"/>
                    <a:pt x="579120" y="2350770"/>
                  </a:cubicBezTo>
                  <a:cubicBezTo>
                    <a:pt x="614680" y="2363470"/>
                    <a:pt x="551180" y="2376170"/>
                    <a:pt x="568960" y="2401570"/>
                  </a:cubicBezTo>
                  <a:cubicBezTo>
                    <a:pt x="805180" y="2283460"/>
                    <a:pt x="994410" y="2261870"/>
                    <a:pt x="1234440" y="2204720"/>
                  </a:cubicBezTo>
                  <a:cubicBezTo>
                    <a:pt x="966470" y="2321560"/>
                    <a:pt x="604520" y="2636520"/>
                    <a:pt x="598170" y="2739390"/>
                  </a:cubicBezTo>
                  <a:cubicBezTo>
                    <a:pt x="631190" y="2739390"/>
                    <a:pt x="659130" y="2747010"/>
                    <a:pt x="689610" y="2753360"/>
                  </a:cubicBezTo>
                  <a:cubicBezTo>
                    <a:pt x="679450" y="2780030"/>
                    <a:pt x="664210" y="2805430"/>
                    <a:pt x="661670" y="2834640"/>
                  </a:cubicBezTo>
                  <a:cubicBezTo>
                    <a:pt x="678180" y="2805430"/>
                    <a:pt x="736600" y="2791460"/>
                    <a:pt x="741680" y="2844800"/>
                  </a:cubicBezTo>
                  <a:cubicBezTo>
                    <a:pt x="701040" y="2848610"/>
                    <a:pt x="701040" y="2861310"/>
                    <a:pt x="701040" y="2891790"/>
                  </a:cubicBezTo>
                  <a:cubicBezTo>
                    <a:pt x="742950" y="2896870"/>
                    <a:pt x="807720" y="2860040"/>
                    <a:pt x="828040" y="2899410"/>
                  </a:cubicBezTo>
                  <a:cubicBezTo>
                    <a:pt x="801370" y="2915920"/>
                    <a:pt x="791210" y="2900680"/>
                    <a:pt x="765810" y="2914650"/>
                  </a:cubicBezTo>
                  <a:cubicBezTo>
                    <a:pt x="767080" y="2940050"/>
                    <a:pt x="792480" y="2921000"/>
                    <a:pt x="801370" y="2933700"/>
                  </a:cubicBezTo>
                  <a:cubicBezTo>
                    <a:pt x="727710" y="2964180"/>
                    <a:pt x="731520" y="2975610"/>
                    <a:pt x="707390" y="3016250"/>
                  </a:cubicBezTo>
                  <a:cubicBezTo>
                    <a:pt x="687070" y="2983230"/>
                    <a:pt x="633730" y="3195320"/>
                    <a:pt x="676910" y="3192780"/>
                  </a:cubicBezTo>
                  <a:cubicBezTo>
                    <a:pt x="641350" y="3229610"/>
                    <a:pt x="709930" y="3208020"/>
                    <a:pt x="726440" y="3221990"/>
                  </a:cubicBezTo>
                  <a:cubicBezTo>
                    <a:pt x="711200" y="3248660"/>
                    <a:pt x="745490" y="3256280"/>
                    <a:pt x="749300" y="3284220"/>
                  </a:cubicBezTo>
                  <a:cubicBezTo>
                    <a:pt x="768350" y="3289300"/>
                    <a:pt x="805180" y="3262630"/>
                    <a:pt x="803910" y="3303270"/>
                  </a:cubicBezTo>
                  <a:cubicBezTo>
                    <a:pt x="767080" y="3307080"/>
                    <a:pt x="778510" y="3296920"/>
                    <a:pt x="753110" y="3322320"/>
                  </a:cubicBezTo>
                  <a:cubicBezTo>
                    <a:pt x="744220" y="3313430"/>
                    <a:pt x="725170" y="3304540"/>
                    <a:pt x="706120" y="3323590"/>
                  </a:cubicBezTo>
                  <a:cubicBezTo>
                    <a:pt x="720090" y="3350260"/>
                    <a:pt x="715010" y="3370580"/>
                    <a:pt x="712470" y="3392170"/>
                  </a:cubicBezTo>
                  <a:cubicBezTo>
                    <a:pt x="779780" y="3380740"/>
                    <a:pt x="732790" y="3403600"/>
                    <a:pt x="795020" y="3408680"/>
                  </a:cubicBezTo>
                  <a:cubicBezTo>
                    <a:pt x="814070" y="3431540"/>
                    <a:pt x="786130" y="3437890"/>
                    <a:pt x="782320" y="3453130"/>
                  </a:cubicBezTo>
                  <a:cubicBezTo>
                    <a:pt x="904240" y="3456940"/>
                    <a:pt x="967740" y="3507740"/>
                    <a:pt x="1071880" y="3531870"/>
                  </a:cubicBezTo>
                  <a:cubicBezTo>
                    <a:pt x="1071880" y="3554730"/>
                    <a:pt x="1090930" y="3545840"/>
                    <a:pt x="1093470" y="3563620"/>
                  </a:cubicBezTo>
                  <a:cubicBezTo>
                    <a:pt x="1291590" y="3540760"/>
                    <a:pt x="1422400" y="3562350"/>
                    <a:pt x="1651000" y="3492500"/>
                  </a:cubicBezTo>
                  <a:cubicBezTo>
                    <a:pt x="1623060" y="3467100"/>
                    <a:pt x="1544320" y="3487420"/>
                    <a:pt x="1529080" y="3474720"/>
                  </a:cubicBezTo>
                  <a:cubicBezTo>
                    <a:pt x="1684020" y="3409950"/>
                    <a:pt x="1873250" y="3387090"/>
                    <a:pt x="2058670" y="3350260"/>
                  </a:cubicBezTo>
                  <a:cubicBezTo>
                    <a:pt x="2236470" y="3315970"/>
                    <a:pt x="2411730" y="3327400"/>
                    <a:pt x="2586990" y="3249930"/>
                  </a:cubicBezTo>
                  <a:cubicBezTo>
                    <a:pt x="2628900" y="3266440"/>
                    <a:pt x="2661920" y="3234690"/>
                    <a:pt x="2701290" y="3223260"/>
                  </a:cubicBezTo>
                  <a:cubicBezTo>
                    <a:pt x="2907030" y="3161030"/>
                    <a:pt x="3168650" y="3111500"/>
                    <a:pt x="3371850" y="3094990"/>
                  </a:cubicBezTo>
                  <a:cubicBezTo>
                    <a:pt x="3407410" y="3092450"/>
                    <a:pt x="3448050" y="3072130"/>
                    <a:pt x="3464560" y="3060700"/>
                  </a:cubicBezTo>
                  <a:cubicBezTo>
                    <a:pt x="3530600" y="3070860"/>
                    <a:pt x="3644900" y="3027680"/>
                    <a:pt x="3704590" y="3011170"/>
                  </a:cubicBezTo>
                  <a:cubicBezTo>
                    <a:pt x="3702050" y="2999740"/>
                    <a:pt x="3691890" y="2987040"/>
                    <a:pt x="3703320" y="2980690"/>
                  </a:cubicBezTo>
                  <a:cubicBezTo>
                    <a:pt x="3785870" y="2961640"/>
                    <a:pt x="3902710" y="2941320"/>
                    <a:pt x="3978910" y="2895600"/>
                  </a:cubicBezTo>
                  <a:cubicBezTo>
                    <a:pt x="3968750" y="2890520"/>
                    <a:pt x="3947160" y="2904490"/>
                    <a:pt x="3945890" y="2884170"/>
                  </a:cubicBezTo>
                  <a:cubicBezTo>
                    <a:pt x="4018280" y="2866390"/>
                    <a:pt x="4107180" y="2858770"/>
                    <a:pt x="4175760" y="2830830"/>
                  </a:cubicBezTo>
                  <a:cubicBezTo>
                    <a:pt x="4161790" y="2828290"/>
                    <a:pt x="4146550" y="2828290"/>
                    <a:pt x="4133850" y="2821940"/>
                  </a:cubicBezTo>
                  <a:cubicBezTo>
                    <a:pt x="4218940" y="2757170"/>
                    <a:pt x="4254500" y="2725420"/>
                    <a:pt x="4371340" y="2711450"/>
                  </a:cubicBezTo>
                  <a:cubicBezTo>
                    <a:pt x="4362450" y="2673350"/>
                    <a:pt x="4389120" y="2649221"/>
                    <a:pt x="4448810" y="2635250"/>
                  </a:cubicBezTo>
                  <a:cubicBezTo>
                    <a:pt x="4465320" y="2612390"/>
                    <a:pt x="4414520" y="2621280"/>
                    <a:pt x="4433570" y="2593340"/>
                  </a:cubicBezTo>
                  <a:cubicBezTo>
                    <a:pt x="4645660" y="2565400"/>
                    <a:pt x="4704080" y="2374900"/>
                    <a:pt x="4801870" y="2268220"/>
                  </a:cubicBezTo>
                  <a:cubicBezTo>
                    <a:pt x="4805680" y="2264410"/>
                    <a:pt x="4822190" y="2254250"/>
                    <a:pt x="4824730" y="2251710"/>
                  </a:cubicBezTo>
                  <a:cubicBezTo>
                    <a:pt x="4959350" y="2170430"/>
                    <a:pt x="5125720" y="2159000"/>
                    <a:pt x="5228590" y="2047240"/>
                  </a:cubicBezTo>
                  <a:cubicBezTo>
                    <a:pt x="5267960" y="1962150"/>
                    <a:pt x="5372100" y="1854200"/>
                    <a:pt x="5256530" y="1784350"/>
                  </a:cubicBezTo>
                  <a:cubicBezTo>
                    <a:pt x="5269230" y="1766570"/>
                    <a:pt x="5262880" y="1742440"/>
                    <a:pt x="5250180" y="1715770"/>
                  </a:cubicBezTo>
                  <a:cubicBezTo>
                    <a:pt x="5198110" y="1729740"/>
                    <a:pt x="4958080" y="1682750"/>
                    <a:pt x="4904740" y="1661160"/>
                  </a:cubicBezTo>
                  <a:cubicBezTo>
                    <a:pt x="4916170" y="1634490"/>
                    <a:pt x="4892040" y="1607820"/>
                    <a:pt x="4898390" y="1592580"/>
                  </a:cubicBezTo>
                  <a:cubicBezTo>
                    <a:pt x="4947920" y="1590040"/>
                    <a:pt x="4961890" y="1570990"/>
                    <a:pt x="4991100" y="1559560"/>
                  </a:cubicBezTo>
                  <a:close/>
                </a:path>
              </a:pathLst>
            </a:custGeom>
            <a:blipFill>
              <a:blip r:embed="rId4" cstate="print"/>
              <a:stretch>
                <a:fillRect b="-3533"/>
              </a:stretch>
            </a:blip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5401065" y="4320408"/>
            <a:ext cx="1548337" cy="153285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 cstate="print"/>
          <a:srcRect l="12298" r="8091" b="32758"/>
          <a:stretch>
            <a:fillRect/>
          </a:stretch>
        </p:blipFill>
        <p:spPr>
          <a:xfrm>
            <a:off x="-50051" y="7686971"/>
            <a:ext cx="5451117" cy="260002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5401065" y="6457663"/>
            <a:ext cx="1548337" cy="153285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5684560" y="6617200"/>
            <a:ext cx="1012956" cy="121378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5727333" y="4607441"/>
            <a:ext cx="927409" cy="958787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874954" y="2165687"/>
            <a:ext cx="8564689" cy="1095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54"/>
              </a:lnSpc>
            </a:pPr>
            <a:r>
              <a:rPr lang="en-US" sz="7548">
                <a:solidFill>
                  <a:srgbClr val="000000"/>
                </a:solidFill>
                <a:latin typeface="Lilita One"/>
              </a:rPr>
              <a:t>CONCLUSÃO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35557" y="4263258"/>
            <a:ext cx="10952443" cy="2194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45"/>
              </a:lnSpc>
            </a:pPr>
            <a:r>
              <a:rPr lang="en-US" sz="3175">
                <a:solidFill>
                  <a:srgbClr val="000000"/>
                </a:solidFill>
                <a:latin typeface="PT Sans"/>
              </a:rPr>
              <a:t>Com esse projeto vamos ajudar os grandes e pequenos produtores a não perderem suas produções por pragas, com uma tecnologia que seja acessível a todos. </a:t>
            </a:r>
          </a:p>
          <a:p>
            <a:pPr>
              <a:lnSpc>
                <a:spcPts val="4445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7335557" y="6400513"/>
            <a:ext cx="10952443" cy="377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7"/>
              </a:lnSpc>
            </a:pPr>
            <a:r>
              <a:rPr lang="en-US" sz="3098">
                <a:solidFill>
                  <a:srgbClr val="000000"/>
                </a:solidFill>
                <a:latin typeface="PT Sans"/>
              </a:rPr>
              <a:t>Os proximos passos da Cool Cacau é entender quais são as demandas do mercado e procurar se adaptar, pode fazer com que o seu negócio se mantenha sempre evoluindo.</a:t>
            </a:r>
          </a:p>
          <a:p>
            <a:pPr>
              <a:lnSpc>
                <a:spcPts val="4337"/>
              </a:lnSpc>
            </a:pPr>
            <a:r>
              <a:rPr lang="en-US" sz="3098">
                <a:solidFill>
                  <a:srgbClr val="000000"/>
                </a:solidFill>
                <a:latin typeface="PT Sans"/>
              </a:rPr>
              <a:t>Sempre baseado em metas claras e aliado a um bom planejamento. Afinal são eles que irão ajudar a ter uma visão mais ampla dos processos e principalmente te ajudam a manter o foco.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/>
          <a:srcRect l="6661" r="6661"/>
          <a:stretch>
            <a:fillRect/>
          </a:stretch>
        </p:blipFill>
        <p:spPr>
          <a:xfrm>
            <a:off x="0" y="-370616"/>
            <a:ext cx="14349708" cy="1102823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7157090" y="-1401078"/>
            <a:ext cx="17363364" cy="1263184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/>
          <a:srcRect l="12298" r="8091" b="32758"/>
          <a:stretch>
            <a:fillRect/>
          </a:stretch>
        </p:blipFill>
        <p:spPr>
          <a:xfrm>
            <a:off x="12595819" y="7474004"/>
            <a:ext cx="5897615" cy="281299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378837" y="3307158"/>
            <a:ext cx="8433965" cy="1354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462"/>
              </a:lnSpc>
            </a:pPr>
            <a:r>
              <a:rPr lang="en-US" sz="9341">
                <a:solidFill>
                  <a:srgbClr val="FFFFFF"/>
                </a:solidFill>
                <a:latin typeface="Lilita One"/>
              </a:rPr>
              <a:t>OBRIGADO!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2792611" y="-1677686"/>
            <a:ext cx="8554669" cy="541277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11782781" y="6943815"/>
            <a:ext cx="7231882" cy="40838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0966257" y="538494"/>
            <a:ext cx="4838936" cy="493768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 rot="-5400000">
            <a:off x="-3218659" y="4934395"/>
            <a:ext cx="7772400" cy="33032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843118" y="4105331"/>
            <a:ext cx="5524788" cy="112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3"/>
              </a:lnSpc>
            </a:pPr>
            <a:r>
              <a:rPr lang="en-US" sz="3231">
                <a:solidFill>
                  <a:srgbClr val="000000"/>
                </a:solidFill>
                <a:latin typeface="PT Sans"/>
              </a:rPr>
              <a:t>Contexto/ desafio/ Solução</a:t>
            </a:r>
          </a:p>
          <a:p>
            <a:pPr>
              <a:lnSpc>
                <a:spcPts val="4523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3833593" y="5409509"/>
            <a:ext cx="4427538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00C2CB"/>
                </a:solidFill>
                <a:latin typeface="Lilita One"/>
              </a:rPr>
              <a:t>PASSO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43118" y="7327829"/>
            <a:ext cx="3042202" cy="458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 smtClean="0">
                <a:solidFill>
                  <a:srgbClr val="00C2CB"/>
                </a:solidFill>
                <a:latin typeface="Lilita One"/>
              </a:rPr>
              <a:t>PASSO</a:t>
            </a:r>
            <a:endParaRPr lang="en-US" sz="2799" dirty="0">
              <a:solidFill>
                <a:srgbClr val="00C2CB"/>
              </a:solidFill>
              <a:latin typeface="Lilita One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3748550" y="2205892"/>
            <a:ext cx="5092889" cy="527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15"/>
              </a:lnSpc>
            </a:pPr>
            <a:r>
              <a:rPr lang="en-US" sz="3153">
                <a:solidFill>
                  <a:srgbClr val="000000"/>
                </a:solidFill>
                <a:latin typeface="PT Sans"/>
              </a:rPr>
              <a:t>Apresentação da empresa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24068" y="1567251"/>
            <a:ext cx="4437063" cy="458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 smtClean="0">
                <a:solidFill>
                  <a:srgbClr val="00C2CB"/>
                </a:solidFill>
                <a:latin typeface="Lilita One"/>
              </a:rPr>
              <a:t>PASSO</a:t>
            </a:r>
            <a:endParaRPr lang="en-US" sz="2799" dirty="0">
              <a:solidFill>
                <a:srgbClr val="00C2CB"/>
              </a:solidFill>
              <a:latin typeface="Lilita One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572155" y="1053592"/>
            <a:ext cx="2014450" cy="208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779"/>
              </a:lnSpc>
            </a:pPr>
            <a:r>
              <a:rPr lang="en-US" sz="12699" b="1" dirty="0">
                <a:solidFill>
                  <a:srgbClr val="D4A276"/>
                </a:solidFill>
                <a:latin typeface="Lilita One Bold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833593" y="3485571"/>
            <a:ext cx="2120581" cy="458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 smtClean="0">
                <a:solidFill>
                  <a:srgbClr val="00C2CB"/>
                </a:solidFill>
                <a:latin typeface="Lilita One"/>
              </a:rPr>
              <a:t>PASSO</a:t>
            </a:r>
            <a:endParaRPr lang="en-US" sz="2799" dirty="0">
              <a:solidFill>
                <a:srgbClr val="00C2CB"/>
              </a:solidFill>
              <a:latin typeface="Lilita One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581680" y="2971913"/>
            <a:ext cx="2261438" cy="208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779"/>
              </a:lnSpc>
            </a:pPr>
            <a:r>
              <a:rPr lang="en-US" sz="12699" b="1">
                <a:solidFill>
                  <a:srgbClr val="D4A276"/>
                </a:solidFill>
                <a:latin typeface="Lilita One Bold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941330" y="6059731"/>
            <a:ext cx="2459693" cy="59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59"/>
              </a:lnSpc>
            </a:pPr>
            <a:r>
              <a:rPr lang="en-US" sz="3542">
                <a:solidFill>
                  <a:srgbClr val="000000"/>
                </a:solidFill>
                <a:latin typeface="PT Sans"/>
              </a:rPr>
              <a:t>Nosso Site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81680" y="4895850"/>
            <a:ext cx="2251913" cy="208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779"/>
              </a:lnSpc>
            </a:pPr>
            <a:r>
              <a:rPr lang="en-US" sz="12699" b="1">
                <a:solidFill>
                  <a:srgbClr val="D4A276"/>
                </a:solidFill>
                <a:latin typeface="Lilita One Bold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843118" y="7957114"/>
            <a:ext cx="2127616" cy="562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54"/>
              </a:lnSpc>
            </a:pPr>
            <a:r>
              <a:rPr lang="en-US" sz="3324">
                <a:solidFill>
                  <a:srgbClr val="000000"/>
                </a:solidFill>
                <a:latin typeface="PT Sans"/>
              </a:rPr>
              <a:t>Conclusão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91205" y="6814171"/>
            <a:ext cx="2350125" cy="208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779"/>
              </a:lnSpc>
            </a:pPr>
            <a:r>
              <a:rPr lang="en-US" sz="12699" b="1" dirty="0">
                <a:solidFill>
                  <a:srgbClr val="D4A276"/>
                </a:solidFill>
                <a:latin typeface="Lilita One Bold"/>
              </a:rPr>
              <a:t>04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5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62000" y="762000"/>
            <a:ext cx="16764000" cy="8763000"/>
          </a:xfrm>
          <a:prstGeom prst="rect">
            <a:avLst/>
          </a:prstGeom>
          <a:solidFill>
            <a:srgbClr val="FEF7D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 rot="-1898170">
            <a:off x="16256983" y="8744487"/>
            <a:ext cx="2233968" cy="10276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2528745">
            <a:off x="-1258858" y="6923881"/>
            <a:ext cx="4305193" cy="408993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577681" y="233631"/>
            <a:ext cx="4357618" cy="98264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76845" y="550063"/>
            <a:ext cx="6387957" cy="1718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EQUIPE</a:t>
            </a:r>
          </a:p>
          <a:p>
            <a:pPr>
              <a:lnSpc>
                <a:spcPts val="6718"/>
              </a:lnSpc>
            </a:pPr>
            <a:endParaRPr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2756490" y="4368484"/>
            <a:ext cx="1883347" cy="1883339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 cstate="print"/>
              <a:stretch>
                <a:fillRect l="-26080" t="-3861" r="-13031" b="-31338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2756490" y="6558385"/>
            <a:ext cx="1883347" cy="1883339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 cstate="print"/>
              <a:stretch>
                <a:fillRect t="-16666" b="-16666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671570" y="3115386"/>
            <a:ext cx="1883347" cy="1883339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 cstate="print"/>
              <a:stretch>
                <a:fillRect l="-1208" r="-1208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9671570" y="5264335"/>
            <a:ext cx="1883347" cy="1883339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 cstate="print"/>
              <a:stretch>
                <a:fillRect r="-6110" b="-4867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514641" y="876826"/>
            <a:ext cx="1883347" cy="1883339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 cstate="print"/>
              <a:stretch>
                <a:fillRect t="-1679" b="-23321"/>
              </a:stretch>
            </a:blip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2756490" y="2173716"/>
            <a:ext cx="1883347" cy="1883339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 cstate="print"/>
              <a:stretch>
                <a:fillRect t="-3044" b="-22487"/>
              </a:stretch>
            </a:blip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9671570" y="7526834"/>
            <a:ext cx="1883347" cy="1883339"/>
            <a:chOff x="0" y="0"/>
            <a:chExt cx="6350000" cy="63499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3" cstate="print"/>
              <a:stretch>
                <a:fillRect l="-349" r="-349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4923796" y="5298833"/>
            <a:ext cx="4073748" cy="1078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1"/>
              </a:lnSpc>
            </a:pPr>
            <a:r>
              <a:rPr lang="en-US" sz="2086">
                <a:solidFill>
                  <a:srgbClr val="000000"/>
                </a:solidFill>
                <a:latin typeface="PT Sans"/>
              </a:rPr>
              <a:t>Especialista de gerenciamento de time. Gestão ágil e especialista em desenvolvimento Full Stack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923795" y="4550384"/>
            <a:ext cx="6493449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8"/>
              </a:lnSpc>
            </a:pPr>
            <a:r>
              <a:rPr lang="en-US" sz="2434" b="1" dirty="0">
                <a:solidFill>
                  <a:srgbClr val="D4A276"/>
                </a:solidFill>
                <a:latin typeface="Lilita One Bold"/>
              </a:rPr>
              <a:t>DESENVOLVEDOR FULL-STACK</a:t>
            </a:r>
            <a:r>
              <a:rPr lang="en-US" sz="2434" b="1" dirty="0">
                <a:solidFill>
                  <a:srgbClr val="D4A276"/>
                </a:solidFill>
                <a:latin typeface="Arimo Bold"/>
              </a:rPr>
              <a:t>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923796" y="4937032"/>
            <a:ext cx="1917905" cy="308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34"/>
              </a:lnSpc>
            </a:pPr>
            <a:r>
              <a:rPr lang="en-US" sz="1739" b="1" dirty="0">
                <a:solidFill>
                  <a:srgbClr val="00C2CB"/>
                </a:solidFill>
                <a:latin typeface="Lilita One Bold"/>
              </a:rPr>
              <a:t>RAFAEL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912291" y="7390141"/>
            <a:ext cx="4073748" cy="1078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1"/>
              </a:lnSpc>
            </a:pPr>
            <a:r>
              <a:rPr lang="en-US" sz="2086" dirty="0" err="1">
                <a:solidFill>
                  <a:srgbClr val="000000"/>
                </a:solidFill>
                <a:latin typeface="PT Sans"/>
              </a:rPr>
              <a:t>Desenvolvedor</a:t>
            </a:r>
            <a:r>
              <a:rPr lang="en-US" sz="2086" dirty="0">
                <a:solidFill>
                  <a:srgbClr val="000000"/>
                </a:solidFill>
                <a:latin typeface="PT Sans"/>
              </a:rPr>
              <a:t> Full Stack. </a:t>
            </a:r>
            <a:r>
              <a:rPr lang="en-US" sz="2086" dirty="0" err="1">
                <a:solidFill>
                  <a:srgbClr val="000000"/>
                </a:solidFill>
                <a:latin typeface="PT Sans"/>
              </a:rPr>
              <a:t>Especialista</a:t>
            </a:r>
            <a:r>
              <a:rPr lang="en-US" sz="2086" dirty="0">
                <a:solidFill>
                  <a:srgbClr val="000000"/>
                </a:solidFill>
                <a:latin typeface="PT Sans"/>
              </a:rPr>
              <a:t> de </a:t>
            </a:r>
            <a:r>
              <a:rPr lang="en-US" sz="2086" dirty="0" err="1">
                <a:solidFill>
                  <a:srgbClr val="000000"/>
                </a:solidFill>
                <a:latin typeface="PT Sans"/>
              </a:rPr>
              <a:t>gerenciamento</a:t>
            </a:r>
            <a:r>
              <a:rPr lang="en-US" sz="2086" dirty="0">
                <a:solidFill>
                  <a:srgbClr val="000000"/>
                </a:solidFill>
                <a:latin typeface="PT Sans"/>
              </a:rPr>
              <a:t> de time e </a:t>
            </a:r>
            <a:r>
              <a:rPr lang="en-US" sz="2086" dirty="0" err="1">
                <a:solidFill>
                  <a:srgbClr val="000000"/>
                </a:solidFill>
                <a:latin typeface="PT Sans"/>
              </a:rPr>
              <a:t>gestão</a:t>
            </a:r>
            <a:r>
              <a:rPr lang="en-US" sz="2086" dirty="0">
                <a:solidFill>
                  <a:srgbClr val="000000"/>
                </a:solidFill>
                <a:latin typeface="PT Sans"/>
              </a:rPr>
              <a:t> </a:t>
            </a:r>
            <a:r>
              <a:rPr lang="en-US" sz="2086" dirty="0" err="1">
                <a:solidFill>
                  <a:srgbClr val="000000"/>
                </a:solidFill>
                <a:latin typeface="PT Sans"/>
              </a:rPr>
              <a:t>ágil</a:t>
            </a:r>
            <a:endParaRPr lang="en-US" sz="2086" dirty="0">
              <a:solidFill>
                <a:srgbClr val="000000"/>
              </a:solidFill>
              <a:latin typeface="PT Sa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4912290" y="6641693"/>
            <a:ext cx="6212289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8"/>
              </a:lnSpc>
            </a:pPr>
            <a:r>
              <a:rPr lang="en-US" sz="2434" b="1" dirty="0">
                <a:solidFill>
                  <a:srgbClr val="D4A276"/>
                </a:solidFill>
                <a:latin typeface="Lilita One Bold"/>
              </a:rPr>
              <a:t>DESENVOLVEDOR FULL-STACK</a:t>
            </a:r>
            <a:r>
              <a:rPr lang="en-US" sz="2434" b="1" dirty="0">
                <a:solidFill>
                  <a:srgbClr val="D4A276"/>
                </a:solidFill>
                <a:latin typeface="Arimo Bold"/>
              </a:rPr>
              <a:t>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912291" y="7028341"/>
            <a:ext cx="2036874" cy="308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34"/>
              </a:lnSpc>
            </a:pPr>
            <a:r>
              <a:rPr lang="en-US" sz="1739" b="1" dirty="0">
                <a:solidFill>
                  <a:srgbClr val="00C2CB"/>
                </a:solidFill>
                <a:latin typeface="Lilita One Bold"/>
              </a:rPr>
              <a:t>LUIZ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865030" y="4045735"/>
            <a:ext cx="4073748" cy="713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1"/>
              </a:lnSpc>
            </a:pPr>
            <a:r>
              <a:rPr lang="en-US" sz="2086">
                <a:solidFill>
                  <a:srgbClr val="000000"/>
                </a:solidFill>
                <a:latin typeface="PT Sans"/>
              </a:rPr>
              <a:t>líder de projetos, Desenvolvedor Full Stack.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865030" y="3297286"/>
            <a:ext cx="611817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8"/>
              </a:lnSpc>
            </a:pPr>
            <a:r>
              <a:rPr lang="en-US" sz="2434" b="1">
                <a:solidFill>
                  <a:srgbClr val="D4A276"/>
                </a:solidFill>
                <a:latin typeface="Lilita One Bold"/>
              </a:rPr>
              <a:t>DESENVOLVEDOR FULL-STACK</a:t>
            </a:r>
            <a:r>
              <a:rPr lang="en-US" sz="2434" b="1">
                <a:solidFill>
                  <a:srgbClr val="D4A276"/>
                </a:solidFill>
                <a:latin typeface="Arimo Bold"/>
              </a:rPr>
              <a:t>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865030" y="3683934"/>
            <a:ext cx="1945946" cy="281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34"/>
              </a:lnSpc>
            </a:pPr>
            <a:r>
              <a:rPr lang="en-US" sz="1739" b="1">
                <a:solidFill>
                  <a:srgbClr val="00C2CB"/>
                </a:solidFill>
                <a:latin typeface="Lilita One Bold"/>
              </a:rPr>
              <a:t>WILLIAN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865030" y="6137182"/>
            <a:ext cx="4073748" cy="1078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1"/>
              </a:lnSpc>
            </a:pPr>
            <a:r>
              <a:rPr lang="en-US" sz="2086">
                <a:solidFill>
                  <a:srgbClr val="000000"/>
                </a:solidFill>
                <a:latin typeface="PT Sans"/>
              </a:rPr>
              <a:t>líder de projetos, Desenvolvedor Full Stack e especialista em front-end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865030" y="5388733"/>
            <a:ext cx="611817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8"/>
              </a:lnSpc>
            </a:pPr>
            <a:r>
              <a:rPr lang="en-US" sz="2434" b="1">
                <a:solidFill>
                  <a:srgbClr val="D4A276"/>
                </a:solidFill>
                <a:latin typeface="Lilita One Bold"/>
              </a:rPr>
              <a:t>DESENVOLVEDOR FULL-STACK</a:t>
            </a:r>
            <a:r>
              <a:rPr lang="en-US" sz="2434" b="1">
                <a:solidFill>
                  <a:srgbClr val="D4A276"/>
                </a:solidFill>
                <a:latin typeface="Arimo Bold"/>
              </a:rPr>
              <a:t>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865030" y="5775382"/>
            <a:ext cx="1945946" cy="281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34"/>
              </a:lnSpc>
            </a:pPr>
            <a:r>
              <a:rPr lang="en-US" sz="1739" b="1">
                <a:solidFill>
                  <a:srgbClr val="00C2CB"/>
                </a:solidFill>
                <a:latin typeface="Lilita One Bold"/>
              </a:rPr>
              <a:t>BRENO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865030" y="1681803"/>
            <a:ext cx="4073748" cy="1078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1"/>
              </a:lnSpc>
            </a:pPr>
            <a:r>
              <a:rPr lang="en-US" sz="2086">
                <a:solidFill>
                  <a:srgbClr val="000000"/>
                </a:solidFill>
                <a:latin typeface="PT Sans"/>
              </a:rPr>
              <a:t>líder de projetos, Desenvolvedor Full Stack e especialista em front-end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865030" y="933354"/>
            <a:ext cx="611817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8"/>
              </a:lnSpc>
            </a:pPr>
            <a:r>
              <a:rPr lang="en-US" sz="2434" b="1" dirty="0">
                <a:solidFill>
                  <a:srgbClr val="D4A276"/>
                </a:solidFill>
                <a:latin typeface="Lilita One Bold"/>
              </a:rPr>
              <a:t>DESENVOLVEDOR FULL-STACK</a:t>
            </a:r>
            <a:r>
              <a:rPr lang="en-US" sz="2434" b="1" dirty="0">
                <a:solidFill>
                  <a:srgbClr val="D4A276"/>
                </a:solidFill>
                <a:latin typeface="Arimo Bold"/>
              </a:rPr>
              <a:t>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865030" y="1320002"/>
            <a:ext cx="1945946" cy="281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34"/>
              </a:lnSpc>
            </a:pPr>
            <a:r>
              <a:rPr lang="en-US" sz="1739" b="1">
                <a:solidFill>
                  <a:srgbClr val="00C2CB"/>
                </a:solidFill>
                <a:latin typeface="Lilita One Bold"/>
              </a:rPr>
              <a:t>DIULIA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865030" y="8430404"/>
            <a:ext cx="4073748" cy="713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1"/>
              </a:lnSpc>
            </a:pPr>
            <a:r>
              <a:rPr lang="en-US" sz="2086">
                <a:solidFill>
                  <a:srgbClr val="000000"/>
                </a:solidFill>
                <a:latin typeface="PT Sans"/>
              </a:rPr>
              <a:t>Desenvolvedor Full Stack com habilidades em banco de dados.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865029" y="7681955"/>
            <a:ext cx="6583027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8"/>
              </a:lnSpc>
            </a:pPr>
            <a:r>
              <a:rPr lang="en-US" sz="2434" b="1" dirty="0">
                <a:solidFill>
                  <a:srgbClr val="D4A276"/>
                </a:solidFill>
                <a:latin typeface="Lilita One Bold"/>
              </a:rPr>
              <a:t>DESENVOLVEDOR FULL-STACK</a:t>
            </a:r>
            <a:r>
              <a:rPr lang="en-US" sz="2434" b="1" dirty="0">
                <a:solidFill>
                  <a:srgbClr val="D4A276"/>
                </a:solidFill>
                <a:latin typeface="Arimo Bold"/>
              </a:rPr>
              <a:t>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865030" y="8068604"/>
            <a:ext cx="1945946" cy="281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34"/>
              </a:lnSpc>
            </a:pPr>
            <a:r>
              <a:rPr lang="en-US" sz="1739" b="1" dirty="0">
                <a:solidFill>
                  <a:srgbClr val="00C2CB"/>
                </a:solidFill>
                <a:latin typeface="Lilita One Bold"/>
              </a:rPr>
              <a:t>BEATRIZ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735905" y="3077286"/>
            <a:ext cx="4073748" cy="713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1"/>
              </a:lnSpc>
            </a:pPr>
            <a:r>
              <a:rPr lang="en-US" sz="2086">
                <a:solidFill>
                  <a:srgbClr val="000000"/>
                </a:solidFill>
                <a:latin typeface="PT Sans"/>
              </a:rPr>
              <a:t>líder de projetos, Desenvolvedor Full Stack.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724400" y="2324100"/>
            <a:ext cx="6949062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8"/>
              </a:lnSpc>
            </a:pPr>
            <a:r>
              <a:rPr lang="en-US" sz="2434" b="1" dirty="0">
                <a:solidFill>
                  <a:srgbClr val="D4A276"/>
                </a:solidFill>
                <a:latin typeface="Lilita One Bold"/>
              </a:rPr>
              <a:t>DESENVOLVEDOR FULL-STACK 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4735905" y="2712541"/>
            <a:ext cx="1917905" cy="281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34"/>
              </a:lnSpc>
            </a:pPr>
            <a:r>
              <a:rPr lang="en-US" sz="1739" b="1" dirty="0">
                <a:solidFill>
                  <a:srgbClr val="00C2CB"/>
                </a:solidFill>
                <a:latin typeface="Lilita One Bold"/>
              </a:rPr>
              <a:t>VICTOR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721075" y="823837"/>
            <a:ext cx="4818703" cy="108661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-457200" y="8343900"/>
            <a:ext cx="8523133" cy="159808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9874982" y="1028700"/>
            <a:ext cx="7086698" cy="674122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>
          <a:xfrm>
            <a:off x="12896650" y="7769922"/>
            <a:ext cx="5987301" cy="338106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405246"/>
            <a:ext cx="7025771" cy="870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NOSSA EMPRESA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3775" y="3684092"/>
            <a:ext cx="8315621" cy="4936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3814" lvl="1" indent="-376907">
              <a:lnSpc>
                <a:spcPts val="4888"/>
              </a:lnSpc>
              <a:buFont typeface="Arial"/>
              <a:buChar char="•"/>
            </a:pPr>
            <a:r>
              <a:rPr lang="en-US" sz="3491">
                <a:solidFill>
                  <a:srgbClr val="000000"/>
                </a:solidFill>
                <a:latin typeface="PT Sans"/>
              </a:rPr>
              <a:t>Fundada em 2020</a:t>
            </a:r>
          </a:p>
          <a:p>
            <a:pPr marL="753814" lvl="1" indent="-376907">
              <a:lnSpc>
                <a:spcPts val="4888"/>
              </a:lnSpc>
              <a:buFont typeface="Arial"/>
              <a:buChar char="•"/>
            </a:pPr>
            <a:r>
              <a:rPr lang="en-US" sz="3491">
                <a:solidFill>
                  <a:srgbClr val="000000"/>
                </a:solidFill>
                <a:latin typeface="Arimo"/>
              </a:rPr>
              <a:t>Objetivo de melhorar e aumentar a qualidade da produção de cacau</a:t>
            </a:r>
          </a:p>
          <a:p>
            <a:pPr marL="753814" lvl="1" indent="-376907">
              <a:lnSpc>
                <a:spcPts val="4888"/>
              </a:lnSpc>
              <a:buFont typeface="Arial"/>
              <a:buChar char="•"/>
            </a:pPr>
            <a:r>
              <a:rPr lang="en-US" sz="3491">
                <a:solidFill>
                  <a:srgbClr val="000000"/>
                </a:solidFill>
                <a:latin typeface="Arimo"/>
              </a:rPr>
              <a:t>Colaboradores dedicados a cumprir este objetivo </a:t>
            </a:r>
          </a:p>
          <a:p>
            <a:pPr marL="753814" lvl="1" indent="-376907">
              <a:lnSpc>
                <a:spcPts val="4888"/>
              </a:lnSpc>
              <a:buFont typeface="Arial"/>
              <a:buChar char="•"/>
            </a:pPr>
            <a:r>
              <a:rPr lang="en-US" sz="3491">
                <a:solidFill>
                  <a:srgbClr val="000000"/>
                </a:solidFill>
                <a:latin typeface="Arimo"/>
              </a:rPr>
              <a:t>Preocupação com a boa qualidade e custos futuros</a:t>
            </a:r>
          </a:p>
          <a:p>
            <a:pPr>
              <a:lnSpc>
                <a:spcPts val="4888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2513788" y="2722821"/>
            <a:ext cx="3734611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46"/>
              </a:lnSpc>
            </a:pPr>
            <a:r>
              <a:rPr lang="en-US" sz="3390" b="1" dirty="0">
                <a:solidFill>
                  <a:srgbClr val="00C2CB"/>
                </a:solidFill>
                <a:latin typeface="Lilita One Bold"/>
              </a:rPr>
              <a:t>SOBRE NÓS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200" y="8953500"/>
            <a:ext cx="9143999" cy="4565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38"/>
              </a:lnSpc>
            </a:pPr>
            <a:r>
              <a:rPr lang="en-US" sz="2500" b="1" dirty="0">
                <a:solidFill>
                  <a:srgbClr val="000000"/>
                </a:solidFill>
                <a:latin typeface="Dosis Extra Bold Bold"/>
              </a:rPr>
              <a:t>INTUITO DE MUDAR A HISTORIA DO NOSSO PAÍS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2018048">
            <a:off x="15670491" y="-357635"/>
            <a:ext cx="3442887" cy="327074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2018048">
            <a:off x="-1488202" y="3914347"/>
            <a:ext cx="2976404" cy="282758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2022146" y="3326732"/>
            <a:ext cx="3354332" cy="29457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3537297" y="3794041"/>
            <a:ext cx="3031133" cy="271903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8169288" y="3914357"/>
            <a:ext cx="2657158" cy="247840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 cstate="print"/>
          <a:srcRect b="35204"/>
          <a:stretch>
            <a:fillRect/>
          </a:stretch>
        </p:blipFill>
        <p:spPr>
          <a:xfrm>
            <a:off x="-610823" y="-54333"/>
            <a:ext cx="6472384" cy="2368278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028700" y="7863186"/>
            <a:ext cx="5387433" cy="2221097"/>
            <a:chOff x="0" y="0"/>
            <a:chExt cx="10547555" cy="4348480"/>
          </a:xfrm>
        </p:grpSpPr>
        <p:sp>
          <p:nvSpPr>
            <p:cNvPr id="9" name="Freeform 9"/>
            <p:cNvSpPr/>
            <p:nvPr/>
          </p:nvSpPr>
          <p:spPr>
            <a:xfrm>
              <a:off x="304800" y="304800"/>
              <a:ext cx="10242755" cy="4043680"/>
            </a:xfrm>
            <a:custGeom>
              <a:avLst/>
              <a:gdLst/>
              <a:ahLst/>
              <a:cxnLst/>
              <a:rect l="l" t="t" r="r" b="b"/>
              <a:pathLst>
                <a:path w="10242755" h="4043680">
                  <a:moveTo>
                    <a:pt x="10242755" y="0"/>
                  </a:moveTo>
                  <a:lnTo>
                    <a:pt x="10242755" y="4043680"/>
                  </a:lnTo>
                  <a:lnTo>
                    <a:pt x="0" y="4043680"/>
                  </a:lnTo>
                  <a:lnTo>
                    <a:pt x="0" y="3738880"/>
                  </a:lnTo>
                  <a:lnTo>
                    <a:pt x="9937955" y="3738880"/>
                  </a:lnTo>
                  <a:lnTo>
                    <a:pt x="9937955" y="0"/>
                  </a:lnTo>
                  <a:close/>
                </a:path>
              </a:pathLst>
            </a:custGeom>
            <a:solidFill>
              <a:srgbClr val="735240">
                <a:alpha val="40784"/>
              </a:srgbClr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10242755" cy="4043680"/>
            </a:xfrm>
            <a:custGeom>
              <a:avLst/>
              <a:gdLst/>
              <a:ahLst/>
              <a:cxnLst/>
              <a:rect l="l" t="t" r="r" b="b"/>
              <a:pathLst>
                <a:path w="10242755" h="4043680">
                  <a:moveTo>
                    <a:pt x="0" y="0"/>
                  </a:moveTo>
                  <a:lnTo>
                    <a:pt x="10242755" y="0"/>
                  </a:lnTo>
                  <a:lnTo>
                    <a:pt x="10242755" y="4043680"/>
                  </a:lnTo>
                  <a:lnTo>
                    <a:pt x="0" y="4043680"/>
                  </a:lnTo>
                  <a:close/>
                </a:path>
              </a:pathLst>
            </a:custGeom>
            <a:solidFill>
              <a:srgbClr val="D4A276">
                <a:alpha val="40784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6835861" y="7863186"/>
            <a:ext cx="5387433" cy="2221097"/>
            <a:chOff x="0" y="0"/>
            <a:chExt cx="10547555" cy="4348480"/>
          </a:xfrm>
        </p:grpSpPr>
        <p:sp>
          <p:nvSpPr>
            <p:cNvPr id="12" name="Freeform 12"/>
            <p:cNvSpPr/>
            <p:nvPr/>
          </p:nvSpPr>
          <p:spPr>
            <a:xfrm>
              <a:off x="304800" y="304800"/>
              <a:ext cx="10242755" cy="4043680"/>
            </a:xfrm>
            <a:custGeom>
              <a:avLst/>
              <a:gdLst/>
              <a:ahLst/>
              <a:cxnLst/>
              <a:rect l="l" t="t" r="r" b="b"/>
              <a:pathLst>
                <a:path w="10242755" h="4043680">
                  <a:moveTo>
                    <a:pt x="10242755" y="0"/>
                  </a:moveTo>
                  <a:lnTo>
                    <a:pt x="10242755" y="4043680"/>
                  </a:lnTo>
                  <a:lnTo>
                    <a:pt x="0" y="4043680"/>
                  </a:lnTo>
                  <a:lnTo>
                    <a:pt x="0" y="3738880"/>
                  </a:lnTo>
                  <a:lnTo>
                    <a:pt x="9937955" y="3738880"/>
                  </a:lnTo>
                  <a:lnTo>
                    <a:pt x="9937955" y="0"/>
                  </a:lnTo>
                  <a:close/>
                </a:path>
              </a:pathLst>
            </a:custGeom>
            <a:solidFill>
              <a:srgbClr val="735240">
                <a:alpha val="40784"/>
              </a:srgbClr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10242755" cy="4043680"/>
            </a:xfrm>
            <a:custGeom>
              <a:avLst/>
              <a:gdLst/>
              <a:ahLst/>
              <a:cxnLst/>
              <a:rect l="l" t="t" r="r" b="b"/>
              <a:pathLst>
                <a:path w="10242755" h="4043680">
                  <a:moveTo>
                    <a:pt x="0" y="0"/>
                  </a:moveTo>
                  <a:lnTo>
                    <a:pt x="10242755" y="0"/>
                  </a:lnTo>
                  <a:lnTo>
                    <a:pt x="10242755" y="4043680"/>
                  </a:lnTo>
                  <a:lnTo>
                    <a:pt x="0" y="4043680"/>
                  </a:lnTo>
                  <a:close/>
                </a:path>
              </a:pathLst>
            </a:custGeom>
            <a:solidFill>
              <a:srgbClr val="D4A276">
                <a:alpha val="40784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2571719" y="7863186"/>
            <a:ext cx="5387433" cy="2221097"/>
            <a:chOff x="0" y="0"/>
            <a:chExt cx="10547555" cy="4348480"/>
          </a:xfrm>
        </p:grpSpPr>
        <p:sp>
          <p:nvSpPr>
            <p:cNvPr id="15" name="Freeform 15"/>
            <p:cNvSpPr/>
            <p:nvPr/>
          </p:nvSpPr>
          <p:spPr>
            <a:xfrm>
              <a:off x="304800" y="304800"/>
              <a:ext cx="10242755" cy="4043680"/>
            </a:xfrm>
            <a:custGeom>
              <a:avLst/>
              <a:gdLst/>
              <a:ahLst/>
              <a:cxnLst/>
              <a:rect l="l" t="t" r="r" b="b"/>
              <a:pathLst>
                <a:path w="10242755" h="4043680">
                  <a:moveTo>
                    <a:pt x="10242755" y="0"/>
                  </a:moveTo>
                  <a:lnTo>
                    <a:pt x="10242755" y="4043680"/>
                  </a:lnTo>
                  <a:lnTo>
                    <a:pt x="0" y="4043680"/>
                  </a:lnTo>
                  <a:lnTo>
                    <a:pt x="0" y="3738880"/>
                  </a:lnTo>
                  <a:lnTo>
                    <a:pt x="9937955" y="3738880"/>
                  </a:lnTo>
                  <a:lnTo>
                    <a:pt x="9937955" y="0"/>
                  </a:lnTo>
                  <a:close/>
                </a:path>
              </a:pathLst>
            </a:custGeom>
            <a:solidFill>
              <a:srgbClr val="735240">
                <a:alpha val="40784"/>
              </a:srgbClr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10242755" cy="4043680"/>
            </a:xfrm>
            <a:custGeom>
              <a:avLst/>
              <a:gdLst/>
              <a:ahLst/>
              <a:cxnLst/>
              <a:rect l="l" t="t" r="r" b="b"/>
              <a:pathLst>
                <a:path w="10242755" h="4043680">
                  <a:moveTo>
                    <a:pt x="0" y="0"/>
                  </a:moveTo>
                  <a:lnTo>
                    <a:pt x="10242755" y="0"/>
                  </a:lnTo>
                  <a:lnTo>
                    <a:pt x="10242755" y="4043680"/>
                  </a:lnTo>
                  <a:lnTo>
                    <a:pt x="0" y="4043680"/>
                  </a:lnTo>
                  <a:close/>
                </a:path>
              </a:pathLst>
            </a:custGeom>
            <a:solidFill>
              <a:srgbClr val="D4A276">
                <a:alpha val="40784"/>
              </a:srgbClr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390450" y="7007733"/>
            <a:ext cx="47629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449">
                <a:solidFill>
                  <a:srgbClr val="735240"/>
                </a:solidFill>
                <a:latin typeface="Montserrat Light"/>
              </a:rPr>
              <a:t>MISSÃO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41475" y="8468909"/>
            <a:ext cx="5011875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9"/>
              </a:lnSpc>
            </a:pPr>
            <a:r>
              <a:rPr lang="en-US" sz="2499">
                <a:solidFill>
                  <a:srgbClr val="302E2C"/>
                </a:solidFill>
                <a:latin typeface="Montserrat Light Bold"/>
              </a:rPr>
              <a:t>Aumentar e melhorar a produção de cacau no Brasil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116417" y="7017258"/>
            <a:ext cx="4762900" cy="488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2"/>
              </a:lnSpc>
            </a:pPr>
            <a:r>
              <a:rPr lang="en-US" sz="2894" spc="434">
                <a:solidFill>
                  <a:srgbClr val="735240"/>
                </a:solidFill>
                <a:latin typeface="Montserrat Light"/>
              </a:rPr>
              <a:t>VISÃO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026361" y="8036706"/>
            <a:ext cx="4852956" cy="1769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8"/>
              </a:lnSpc>
            </a:pPr>
            <a:r>
              <a:rPr lang="en-US" sz="2312">
                <a:solidFill>
                  <a:srgbClr val="302E2C"/>
                </a:solidFill>
                <a:latin typeface="Montserrat Light Bold"/>
              </a:rPr>
              <a:t>Levar o Brasil de volta ao primeiro lugar </a:t>
            </a:r>
          </a:p>
          <a:p>
            <a:pPr algn="ctr">
              <a:lnSpc>
                <a:spcPts val="3468"/>
              </a:lnSpc>
            </a:pPr>
            <a:r>
              <a:rPr lang="en-US" sz="2312">
                <a:solidFill>
                  <a:srgbClr val="302E2C"/>
                </a:solidFill>
                <a:latin typeface="Montserrat Light Bold"/>
              </a:rPr>
              <a:t>revolucionando a tecnologia de prevenção de pragas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883985" y="7007733"/>
            <a:ext cx="47629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449">
                <a:solidFill>
                  <a:srgbClr val="735240"/>
                </a:solidFill>
                <a:latin typeface="Montserrat Light"/>
              </a:rPr>
              <a:t>VALORES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038283" y="7983134"/>
            <a:ext cx="4503827" cy="191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9"/>
              </a:lnSpc>
            </a:pPr>
            <a:r>
              <a:rPr lang="en-US" sz="2499">
                <a:solidFill>
                  <a:srgbClr val="302E2C"/>
                </a:solidFill>
                <a:latin typeface="Montserrat Light Bold"/>
              </a:rPr>
              <a:t>Responsabilidade; Sustentabilidade; otimização;</a:t>
            </a:r>
          </a:p>
          <a:p>
            <a:pPr algn="ctr">
              <a:lnSpc>
                <a:spcPts val="3749"/>
              </a:lnSpc>
            </a:pPr>
            <a:r>
              <a:rPr lang="en-US" sz="2499">
                <a:solidFill>
                  <a:srgbClr val="302E2C"/>
                </a:solidFill>
                <a:latin typeface="Montserrat Light Bold"/>
              </a:rPr>
              <a:t> Confiança.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3036190" y="-949445"/>
            <a:ext cx="11900392" cy="10840175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28700" y="918916"/>
            <a:ext cx="8364677" cy="8449169"/>
            <a:chOff x="0" y="0"/>
            <a:chExt cx="6286500" cy="6350000"/>
          </a:xfrm>
        </p:grpSpPr>
        <p:sp>
          <p:nvSpPr>
            <p:cNvPr id="4" name="Freeform 4"/>
            <p:cNvSpPr/>
            <p:nvPr/>
          </p:nvSpPr>
          <p:spPr>
            <a:xfrm>
              <a:off x="-157480" y="-19049"/>
              <a:ext cx="6493510" cy="6442710"/>
            </a:xfrm>
            <a:custGeom>
              <a:avLst/>
              <a:gdLst/>
              <a:ahLst/>
              <a:cxnLst/>
              <a:rect l="l" t="t" r="r" b="b"/>
              <a:pathLst>
                <a:path w="6493510" h="6442710">
                  <a:moveTo>
                    <a:pt x="6424930" y="3939539"/>
                  </a:moveTo>
                  <a:cubicBezTo>
                    <a:pt x="6150610" y="4605019"/>
                    <a:pt x="5850890" y="5260339"/>
                    <a:pt x="5519420" y="5897879"/>
                  </a:cubicBezTo>
                  <a:cubicBezTo>
                    <a:pt x="5245100" y="6327139"/>
                    <a:pt x="4709160" y="6226809"/>
                    <a:pt x="4486910" y="5800089"/>
                  </a:cubicBezTo>
                  <a:cubicBezTo>
                    <a:pt x="4116070" y="6037579"/>
                    <a:pt x="3705860" y="6219189"/>
                    <a:pt x="3285490" y="6348729"/>
                  </a:cubicBezTo>
                  <a:cubicBezTo>
                    <a:pt x="2970530" y="6442709"/>
                    <a:pt x="2627630" y="6210299"/>
                    <a:pt x="2585720" y="5887719"/>
                  </a:cubicBezTo>
                  <a:cubicBezTo>
                    <a:pt x="2332990" y="6042660"/>
                    <a:pt x="1969770" y="5947410"/>
                    <a:pt x="1823720" y="5688329"/>
                  </a:cubicBezTo>
                  <a:cubicBezTo>
                    <a:pt x="1710690" y="5487669"/>
                    <a:pt x="1755140" y="5255259"/>
                    <a:pt x="1818640" y="5045709"/>
                  </a:cubicBezTo>
                  <a:cubicBezTo>
                    <a:pt x="1579880" y="5026659"/>
                    <a:pt x="1332230" y="5029199"/>
                    <a:pt x="1120140" y="4902199"/>
                  </a:cubicBezTo>
                  <a:cubicBezTo>
                    <a:pt x="567690" y="4564379"/>
                    <a:pt x="721360" y="3812539"/>
                    <a:pt x="1092200" y="3392169"/>
                  </a:cubicBezTo>
                  <a:cubicBezTo>
                    <a:pt x="801370" y="3284219"/>
                    <a:pt x="654050" y="2933699"/>
                    <a:pt x="775970" y="2650490"/>
                  </a:cubicBezTo>
                  <a:cubicBezTo>
                    <a:pt x="335280" y="2708910"/>
                    <a:pt x="0" y="2197100"/>
                    <a:pt x="234950" y="1817369"/>
                  </a:cubicBezTo>
                  <a:cubicBezTo>
                    <a:pt x="307340" y="1694180"/>
                    <a:pt x="429260" y="1598930"/>
                    <a:pt x="566420" y="1562099"/>
                  </a:cubicBezTo>
                  <a:cubicBezTo>
                    <a:pt x="1343660" y="1252219"/>
                    <a:pt x="2122170" y="943609"/>
                    <a:pt x="2899410" y="633730"/>
                  </a:cubicBezTo>
                  <a:cubicBezTo>
                    <a:pt x="3397250" y="435610"/>
                    <a:pt x="3896360" y="237489"/>
                    <a:pt x="4394200" y="39370"/>
                  </a:cubicBezTo>
                  <a:cubicBezTo>
                    <a:pt x="4536441" y="0"/>
                    <a:pt x="4695191" y="20320"/>
                    <a:pt x="4822191" y="95250"/>
                  </a:cubicBezTo>
                  <a:cubicBezTo>
                    <a:pt x="5080000" y="246380"/>
                    <a:pt x="5177791" y="599440"/>
                    <a:pt x="5021581" y="855980"/>
                  </a:cubicBezTo>
                  <a:cubicBezTo>
                    <a:pt x="4923791" y="1005840"/>
                    <a:pt x="4763771" y="1096010"/>
                    <a:pt x="4625341" y="1203960"/>
                  </a:cubicBezTo>
                  <a:cubicBezTo>
                    <a:pt x="5626100" y="1438910"/>
                    <a:pt x="5784850" y="2627630"/>
                    <a:pt x="5228591" y="3374390"/>
                  </a:cubicBezTo>
                  <a:cubicBezTo>
                    <a:pt x="5515611" y="3294380"/>
                    <a:pt x="5892800" y="3152140"/>
                    <a:pt x="6169661" y="3312160"/>
                  </a:cubicBezTo>
                  <a:cubicBezTo>
                    <a:pt x="6383020" y="3432809"/>
                    <a:pt x="6493510" y="3702049"/>
                    <a:pt x="6424930" y="3939539"/>
                  </a:cubicBezTo>
                  <a:close/>
                </a:path>
              </a:pathLst>
            </a:custGeom>
            <a:blipFill>
              <a:blip r:embed="rId4" cstate="print"/>
              <a:stretch>
                <a:fillRect l="-25746" r="-25746"/>
              </a:stretch>
            </a:blip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0898014" y="918916"/>
            <a:ext cx="4534304" cy="102248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4814750" y="2757051"/>
            <a:ext cx="595880" cy="66117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>
          <a:xfrm>
            <a:off x="13087150" y="7960422"/>
            <a:ext cx="5987301" cy="33810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10706928" y="7022729"/>
            <a:ext cx="1269629" cy="162394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>
            <a:fillRect/>
          </a:stretch>
        </p:blipFill>
        <p:spPr>
          <a:xfrm>
            <a:off x="13895804" y="7022729"/>
            <a:ext cx="1727600" cy="162394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rcRect/>
          <a:stretch>
            <a:fillRect/>
          </a:stretch>
        </p:blipFill>
        <p:spPr>
          <a:xfrm>
            <a:off x="12374763" y="7543110"/>
            <a:ext cx="1278206" cy="583181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852362" y="1325383"/>
            <a:ext cx="5228439" cy="870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SEGMENTO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341743" y="6216186"/>
            <a:ext cx="3994526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b="1" dirty="0">
                <a:solidFill>
                  <a:srgbClr val="00C2CB"/>
                </a:solidFill>
                <a:latin typeface="Lilita One Bold"/>
              </a:rPr>
              <a:t>VISÃO DE NEGOCIO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271723" y="3020961"/>
            <a:ext cx="5358454" cy="2687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000000"/>
                </a:solidFill>
                <a:latin typeface="Lilita One Bold"/>
              </a:rPr>
              <a:t>NOSSA EMPRESA DISPONIBILIZA RECURSOS  PARA O AGRONEGÓCIO E PARA EMPRESAS QUE PRODUZEM CHOCOLATE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689966" y="701606"/>
            <a:ext cx="5123917" cy="115544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/>
          <a:srcRect l="12298" r="8091" b="40124"/>
          <a:stretch>
            <a:fillRect/>
          </a:stretch>
        </p:blipFill>
        <p:spPr>
          <a:xfrm>
            <a:off x="11116106" y="-475699"/>
            <a:ext cx="6553069" cy="278324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59324" y="1251902"/>
            <a:ext cx="5702440" cy="770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08"/>
              </a:lnSpc>
            </a:pPr>
            <a:r>
              <a:rPr lang="en-US" sz="5275">
                <a:solidFill>
                  <a:srgbClr val="000000"/>
                </a:solidFill>
                <a:latin typeface="Lilita One"/>
              </a:rPr>
              <a:t> CONTEXTO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1570" y="3792477"/>
            <a:ext cx="5465457" cy="1162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5783" lvl="1" indent="-362892" algn="just">
              <a:lnSpc>
                <a:spcPts val="4706"/>
              </a:lnSpc>
              <a:buFont typeface="Arial"/>
              <a:buChar char="•"/>
            </a:pPr>
            <a:r>
              <a:rPr lang="en-US" sz="3361">
                <a:solidFill>
                  <a:srgbClr val="000000"/>
                </a:solidFill>
                <a:latin typeface="PT Sans"/>
              </a:rPr>
              <a:t>Pragas na plantações</a:t>
            </a:r>
          </a:p>
          <a:p>
            <a:pPr algn="ctr">
              <a:lnSpc>
                <a:spcPts val="4706"/>
              </a:lnSpc>
            </a:pPr>
            <a:r>
              <a:rPr lang="en-US" sz="3361">
                <a:solidFill>
                  <a:srgbClr val="000000"/>
                </a:solidFill>
                <a:latin typeface="PT Sans"/>
              </a:rPr>
              <a:t> de cacau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9966" y="2728732"/>
            <a:ext cx="3605497" cy="771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554"/>
              </a:lnSpc>
            </a:pPr>
            <a:r>
              <a:rPr lang="en-US" sz="4681" b="1" dirty="0">
                <a:solidFill>
                  <a:srgbClr val="00C2CB"/>
                </a:solidFill>
                <a:latin typeface="Lilita One Bold"/>
              </a:rPr>
              <a:t>PROBLEMA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3110" y="5461673"/>
            <a:ext cx="5579090" cy="771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552"/>
              </a:lnSpc>
            </a:pPr>
            <a:r>
              <a:rPr lang="en-US" sz="4680" b="1" dirty="0">
                <a:solidFill>
                  <a:srgbClr val="00C2CB"/>
                </a:solidFill>
                <a:latin typeface="Lilita One Bold"/>
              </a:rPr>
              <a:t>CONSEQUENCIAS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1570" y="6430109"/>
            <a:ext cx="5833474" cy="2537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8122" lvl="1" indent="-389061" algn="just">
              <a:lnSpc>
                <a:spcPts val="5045"/>
              </a:lnSpc>
              <a:buFont typeface="Arial"/>
              <a:buChar char="•"/>
            </a:pPr>
            <a:r>
              <a:rPr lang="en-US" sz="3604">
                <a:solidFill>
                  <a:srgbClr val="000000"/>
                </a:solidFill>
                <a:latin typeface="PT Sans"/>
              </a:rPr>
              <a:t>vassoura-de-bruxa</a:t>
            </a:r>
          </a:p>
          <a:p>
            <a:pPr marL="778122" lvl="1" indent="-389061" algn="just">
              <a:lnSpc>
                <a:spcPts val="5045"/>
              </a:lnSpc>
              <a:buFont typeface="Arial"/>
              <a:buChar char="•"/>
            </a:pPr>
            <a:r>
              <a:rPr lang="en-US" sz="3604">
                <a:solidFill>
                  <a:srgbClr val="000000"/>
                </a:solidFill>
                <a:latin typeface="PT Sans"/>
              </a:rPr>
              <a:t>Queda de Valores</a:t>
            </a:r>
          </a:p>
          <a:p>
            <a:pPr marL="778122" lvl="1" indent="-389061" algn="just">
              <a:lnSpc>
                <a:spcPts val="5045"/>
              </a:lnSpc>
              <a:buFont typeface="Arial"/>
              <a:buChar char="•"/>
            </a:pPr>
            <a:r>
              <a:rPr lang="en-US" sz="3604">
                <a:solidFill>
                  <a:srgbClr val="000000"/>
                </a:solidFill>
                <a:latin typeface="PT Sans"/>
              </a:rPr>
              <a:t>Desempregos</a:t>
            </a:r>
          </a:p>
          <a:p>
            <a:pPr marL="778122" lvl="1" indent="-389061" algn="just">
              <a:lnSpc>
                <a:spcPts val="5045"/>
              </a:lnSpc>
              <a:buFont typeface="Arial"/>
              <a:buChar char="•"/>
            </a:pPr>
            <a:r>
              <a:rPr lang="en-US" sz="3604">
                <a:solidFill>
                  <a:srgbClr val="000000"/>
                </a:solidFill>
                <a:latin typeface="PT Sans"/>
              </a:rPr>
              <a:t>Ranking Mundial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856615" y="2458214"/>
            <a:ext cx="10993534" cy="7538442"/>
            <a:chOff x="0" y="-104775"/>
            <a:chExt cx="14658046" cy="10051256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/>
            <a:srcRect l="17027" b="24695"/>
            <a:stretch>
              <a:fillRect/>
            </a:stretch>
          </p:blipFill>
          <p:spPr>
            <a:xfrm>
              <a:off x="2289159" y="0"/>
              <a:ext cx="11525940" cy="7915366"/>
            </a:xfrm>
            <a:prstGeom prst="rect">
              <a:avLst/>
            </a:prstGeom>
          </p:spPr>
        </p:pic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1063030" y="9200997"/>
              <a:ext cx="727857" cy="630324"/>
              <a:chOff x="0" y="0"/>
              <a:chExt cx="6350000" cy="54991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6107267" y="9244490"/>
              <a:ext cx="617624" cy="617624"/>
              <a:chOff x="0" y="0"/>
              <a:chExt cx="1913890" cy="191389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1348636" y="9154730"/>
              <a:ext cx="791751" cy="791751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0" y="-104775"/>
              <a:ext cx="2126059" cy="80491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334"/>
                </a:lnSpc>
              </a:pPr>
              <a:r>
                <a:rPr lang="en-US" sz="3604">
                  <a:solidFill>
                    <a:srgbClr val="000000"/>
                  </a:solidFill>
                  <a:latin typeface="PT Sans"/>
                </a:rPr>
                <a:t>400.000</a:t>
              </a:r>
            </a:p>
            <a:p>
              <a:pPr algn="r">
                <a:lnSpc>
                  <a:spcPts val="5334"/>
                </a:lnSpc>
              </a:pPr>
              <a:r>
                <a:rPr lang="en-US" sz="3604">
                  <a:solidFill>
                    <a:srgbClr val="000000"/>
                  </a:solidFill>
                  <a:latin typeface="PT Sans"/>
                </a:rPr>
                <a:t>350.000</a:t>
              </a:r>
            </a:p>
            <a:p>
              <a:pPr algn="r">
                <a:lnSpc>
                  <a:spcPts val="5334"/>
                </a:lnSpc>
              </a:pPr>
              <a:r>
                <a:rPr lang="en-US" sz="3604">
                  <a:solidFill>
                    <a:srgbClr val="000000"/>
                  </a:solidFill>
                  <a:latin typeface="PT Sans"/>
                </a:rPr>
                <a:t>300.000</a:t>
              </a:r>
            </a:p>
            <a:p>
              <a:pPr algn="r">
                <a:lnSpc>
                  <a:spcPts val="5334"/>
                </a:lnSpc>
              </a:pPr>
              <a:r>
                <a:rPr lang="en-US" sz="3604">
                  <a:solidFill>
                    <a:srgbClr val="000000"/>
                  </a:solidFill>
                  <a:latin typeface="PT Sans"/>
                </a:rPr>
                <a:t>250.000</a:t>
              </a:r>
            </a:p>
            <a:p>
              <a:pPr algn="r">
                <a:lnSpc>
                  <a:spcPts val="5334"/>
                </a:lnSpc>
              </a:pPr>
              <a:r>
                <a:rPr lang="en-US" sz="3604">
                  <a:solidFill>
                    <a:srgbClr val="000000"/>
                  </a:solidFill>
                  <a:latin typeface="PT Sans"/>
                </a:rPr>
                <a:t>200.000</a:t>
              </a:r>
            </a:p>
            <a:p>
              <a:pPr algn="r">
                <a:lnSpc>
                  <a:spcPts val="5334"/>
                </a:lnSpc>
              </a:pPr>
              <a:r>
                <a:rPr lang="en-US" sz="3604">
                  <a:solidFill>
                    <a:srgbClr val="000000"/>
                  </a:solidFill>
                  <a:latin typeface="PT Sans"/>
                </a:rPr>
                <a:t>150.000</a:t>
              </a:r>
            </a:p>
            <a:p>
              <a:pPr algn="r">
                <a:lnSpc>
                  <a:spcPts val="5334"/>
                </a:lnSpc>
              </a:pPr>
              <a:r>
                <a:rPr lang="en-US" sz="3604">
                  <a:solidFill>
                    <a:srgbClr val="000000"/>
                  </a:solidFill>
                  <a:latin typeface="PT Sans"/>
                </a:rPr>
                <a:t>100.000</a:t>
              </a:r>
            </a:p>
            <a:p>
              <a:pPr algn="r">
                <a:lnSpc>
                  <a:spcPts val="5334"/>
                </a:lnSpc>
              </a:pPr>
              <a:r>
                <a:rPr lang="en-US" sz="3604">
                  <a:solidFill>
                    <a:srgbClr val="000000"/>
                  </a:solidFill>
                  <a:latin typeface="PT Sans"/>
                </a:rPr>
                <a:t>50.000</a:t>
              </a:r>
            </a:p>
            <a:p>
              <a:pPr algn="r">
                <a:lnSpc>
                  <a:spcPts val="5334"/>
                </a:lnSpc>
              </a:pPr>
              <a:r>
                <a:rPr lang="en-US" sz="3604">
                  <a:solidFill>
                    <a:srgbClr val="000000"/>
                  </a:solidFill>
                  <a:latin typeface="PT Sans"/>
                </a:rPr>
                <a:t>0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625999" y="7921329"/>
              <a:ext cx="1150319" cy="583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4"/>
                </a:lnSpc>
                <a:spcBef>
                  <a:spcPct val="0"/>
                </a:spcBef>
              </a:pPr>
              <a:r>
                <a:rPr lang="en-US" sz="2502">
                  <a:solidFill>
                    <a:srgbClr val="000000"/>
                  </a:solidFill>
                  <a:latin typeface="PT Sans"/>
                </a:rPr>
                <a:t>1990 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925181" y="7921329"/>
              <a:ext cx="923893" cy="583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4"/>
                </a:lnSpc>
                <a:spcBef>
                  <a:spcPct val="0"/>
                </a:spcBef>
              </a:pPr>
              <a:r>
                <a:rPr lang="en-US" sz="2502">
                  <a:solidFill>
                    <a:srgbClr val="000000"/>
                  </a:solidFill>
                  <a:latin typeface="PT Sans"/>
                </a:rPr>
                <a:t>1992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5346578" y="7921329"/>
              <a:ext cx="923893" cy="583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4"/>
                </a:lnSpc>
                <a:spcBef>
                  <a:spcPct val="0"/>
                </a:spcBef>
              </a:pPr>
              <a:r>
                <a:rPr lang="en-US" sz="2502">
                  <a:solidFill>
                    <a:srgbClr val="000000"/>
                  </a:solidFill>
                  <a:latin typeface="PT Sans"/>
                </a:rPr>
                <a:t>1994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6724891" y="7921329"/>
              <a:ext cx="923893" cy="583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4"/>
                </a:lnSpc>
                <a:spcBef>
                  <a:spcPct val="0"/>
                </a:spcBef>
              </a:pPr>
              <a:r>
                <a:rPr lang="en-US" sz="2502">
                  <a:solidFill>
                    <a:srgbClr val="000000"/>
                  </a:solidFill>
                  <a:latin typeface="PT Sans"/>
                </a:rPr>
                <a:t>1996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8052129" y="7921329"/>
              <a:ext cx="923893" cy="583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4"/>
                </a:lnSpc>
                <a:spcBef>
                  <a:spcPct val="0"/>
                </a:spcBef>
              </a:pPr>
              <a:r>
                <a:rPr lang="en-US" sz="2502">
                  <a:solidFill>
                    <a:srgbClr val="000000"/>
                  </a:solidFill>
                  <a:latin typeface="PT Sans"/>
                </a:rPr>
                <a:t>1998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9446387" y="7921329"/>
              <a:ext cx="923893" cy="583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4"/>
                </a:lnSpc>
                <a:spcBef>
                  <a:spcPct val="0"/>
                </a:spcBef>
              </a:pPr>
              <a:r>
                <a:rPr lang="en-US" sz="2502">
                  <a:solidFill>
                    <a:srgbClr val="000000"/>
                  </a:solidFill>
                  <a:latin typeface="PT Sans"/>
                </a:rPr>
                <a:t>2000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0793387" y="7921329"/>
              <a:ext cx="923893" cy="583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4"/>
                </a:lnSpc>
                <a:spcBef>
                  <a:spcPct val="0"/>
                </a:spcBef>
              </a:pPr>
              <a:r>
                <a:rPr lang="en-US" sz="2502">
                  <a:solidFill>
                    <a:srgbClr val="000000"/>
                  </a:solidFill>
                  <a:latin typeface="PT Sans"/>
                </a:rPr>
                <a:t>2002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2140386" y="7921329"/>
              <a:ext cx="923893" cy="583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4"/>
                </a:lnSpc>
                <a:spcBef>
                  <a:spcPct val="0"/>
                </a:spcBef>
              </a:pPr>
              <a:r>
                <a:rPr lang="en-US" sz="2502">
                  <a:solidFill>
                    <a:srgbClr val="000000"/>
                  </a:solidFill>
                  <a:latin typeface="PT Sans"/>
                </a:rPr>
                <a:t>2004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830647" y="9229874"/>
              <a:ext cx="3129365" cy="6322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58"/>
                </a:lnSpc>
                <a:spcBef>
                  <a:spcPct val="0"/>
                </a:spcBef>
              </a:pPr>
              <a:r>
                <a:rPr lang="en-US" sz="2742" dirty="0" err="1">
                  <a:solidFill>
                    <a:srgbClr val="000000"/>
                  </a:solidFill>
                  <a:latin typeface="PT Sans"/>
                </a:rPr>
                <a:t>Ilhéus</a:t>
              </a:r>
              <a:r>
                <a:rPr lang="en-US" sz="2742" dirty="0">
                  <a:solidFill>
                    <a:srgbClr val="000000"/>
                  </a:solidFill>
                  <a:latin typeface="PT Sans"/>
                </a:rPr>
                <a:t> - Itabuna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6402647" y="9165206"/>
              <a:ext cx="4281290" cy="7010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058"/>
                </a:lnSpc>
                <a:spcBef>
                  <a:spcPct val="0"/>
                </a:spcBef>
              </a:pPr>
              <a:r>
                <a:rPr lang="en-US" sz="2742" dirty="0">
                  <a:solidFill>
                    <a:srgbClr val="000000"/>
                  </a:solidFill>
                  <a:latin typeface="PT Sans"/>
                </a:rPr>
                <a:t>Estado </a:t>
              </a:r>
              <a:r>
                <a:rPr lang="en-US" sz="2742" dirty="0" err="1">
                  <a:solidFill>
                    <a:srgbClr val="000000"/>
                  </a:solidFill>
                  <a:latin typeface="PT Sans"/>
                </a:rPr>
                <a:t>da</a:t>
              </a:r>
              <a:r>
                <a:rPr lang="en-US" sz="2742" dirty="0">
                  <a:solidFill>
                    <a:srgbClr val="000000"/>
                  </a:solidFill>
                  <a:latin typeface="PT Sans"/>
                </a:rPr>
                <a:t> Bahia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2092247" y="9165206"/>
              <a:ext cx="1826715" cy="7352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83"/>
                </a:lnSpc>
                <a:spcBef>
                  <a:spcPct val="0"/>
                </a:spcBef>
              </a:pPr>
              <a:r>
                <a:rPr lang="en-US" sz="2894" dirty="0" err="1">
                  <a:solidFill>
                    <a:srgbClr val="000000"/>
                  </a:solidFill>
                  <a:latin typeface="PT Sans"/>
                </a:rPr>
                <a:t>Brasil</a:t>
              </a:r>
              <a:endParaRPr lang="en-US" sz="2894" dirty="0">
                <a:solidFill>
                  <a:srgbClr val="000000"/>
                </a:solidFill>
                <a:latin typeface="PT Sans"/>
              </a:endParaRP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3734153" y="7248534"/>
              <a:ext cx="923893" cy="748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41"/>
                </a:lnSpc>
                <a:spcBef>
                  <a:spcPct val="0"/>
                </a:spcBef>
              </a:pPr>
              <a:r>
                <a:rPr lang="en-US" sz="3270">
                  <a:solidFill>
                    <a:srgbClr val="000000"/>
                  </a:solidFill>
                  <a:latin typeface="PT Sans"/>
                </a:rPr>
                <a:t>Ano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 rot="-5400000">
            <a:off x="3571560" y="4469320"/>
            <a:ext cx="5465457" cy="571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06"/>
              </a:lnSpc>
            </a:pPr>
            <a:r>
              <a:rPr lang="en-US" sz="3361">
                <a:solidFill>
                  <a:srgbClr val="000000"/>
                </a:solidFill>
                <a:latin typeface="PT Sans"/>
              </a:rPr>
              <a:t>Produção em tonelada (t)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9269836" y="3650229"/>
            <a:ext cx="11979323" cy="8712235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8499491" y="-575847"/>
            <a:ext cx="14308229" cy="9209213"/>
            <a:chOff x="0" y="0"/>
            <a:chExt cx="5513070" cy="3548380"/>
          </a:xfrm>
        </p:grpSpPr>
        <p:sp>
          <p:nvSpPr>
            <p:cNvPr id="4" name="Freeform 4"/>
            <p:cNvSpPr/>
            <p:nvPr/>
          </p:nvSpPr>
          <p:spPr>
            <a:xfrm>
              <a:off x="-2540" y="-15240"/>
              <a:ext cx="5515610" cy="3563620"/>
            </a:xfrm>
            <a:custGeom>
              <a:avLst/>
              <a:gdLst/>
              <a:ahLst/>
              <a:cxnLst/>
              <a:rect l="l" t="t" r="r" b="b"/>
              <a:pathLst>
                <a:path w="5515610" h="3563620">
                  <a:moveTo>
                    <a:pt x="4991100" y="1559560"/>
                  </a:moveTo>
                  <a:cubicBezTo>
                    <a:pt x="5048250" y="1537970"/>
                    <a:pt x="5124450" y="1548130"/>
                    <a:pt x="5189220" y="1526540"/>
                  </a:cubicBezTo>
                  <a:cubicBezTo>
                    <a:pt x="5326380" y="1479550"/>
                    <a:pt x="5435600" y="1404620"/>
                    <a:pt x="5515610" y="1319530"/>
                  </a:cubicBezTo>
                  <a:cubicBezTo>
                    <a:pt x="5499100" y="1231900"/>
                    <a:pt x="5494020" y="1183640"/>
                    <a:pt x="5505450" y="1109980"/>
                  </a:cubicBezTo>
                  <a:cubicBezTo>
                    <a:pt x="5495290" y="1104900"/>
                    <a:pt x="5473700" y="1118870"/>
                    <a:pt x="5472430" y="1098550"/>
                  </a:cubicBezTo>
                  <a:cubicBezTo>
                    <a:pt x="5469890" y="1040130"/>
                    <a:pt x="5441950" y="1018540"/>
                    <a:pt x="5415280" y="969010"/>
                  </a:cubicBezTo>
                  <a:cubicBezTo>
                    <a:pt x="5210810" y="998220"/>
                    <a:pt x="4838700" y="1158240"/>
                    <a:pt x="4617720" y="1144270"/>
                  </a:cubicBezTo>
                  <a:cubicBezTo>
                    <a:pt x="4753610" y="1047750"/>
                    <a:pt x="4851400" y="939800"/>
                    <a:pt x="4853940" y="797560"/>
                  </a:cubicBezTo>
                  <a:cubicBezTo>
                    <a:pt x="4842510" y="786130"/>
                    <a:pt x="4777740" y="778510"/>
                    <a:pt x="4762500" y="783590"/>
                  </a:cubicBezTo>
                  <a:cubicBezTo>
                    <a:pt x="4710430" y="773430"/>
                    <a:pt x="4657090" y="726440"/>
                    <a:pt x="4634230" y="697230"/>
                  </a:cubicBezTo>
                  <a:cubicBezTo>
                    <a:pt x="4612640" y="711200"/>
                    <a:pt x="4608830" y="695960"/>
                    <a:pt x="4589780" y="706120"/>
                  </a:cubicBezTo>
                  <a:cubicBezTo>
                    <a:pt x="4508500" y="643890"/>
                    <a:pt x="4337050" y="737870"/>
                    <a:pt x="4254500" y="679450"/>
                  </a:cubicBezTo>
                  <a:cubicBezTo>
                    <a:pt x="4292600" y="579120"/>
                    <a:pt x="4215130" y="556260"/>
                    <a:pt x="4163060" y="508000"/>
                  </a:cubicBezTo>
                  <a:cubicBezTo>
                    <a:pt x="4182110" y="429260"/>
                    <a:pt x="4135120" y="387350"/>
                    <a:pt x="4091940" y="313690"/>
                  </a:cubicBezTo>
                  <a:cubicBezTo>
                    <a:pt x="4038600" y="339090"/>
                    <a:pt x="4042410" y="299720"/>
                    <a:pt x="4048760" y="274320"/>
                  </a:cubicBezTo>
                  <a:cubicBezTo>
                    <a:pt x="4009390" y="285750"/>
                    <a:pt x="3985260" y="270510"/>
                    <a:pt x="3963670" y="250190"/>
                  </a:cubicBezTo>
                  <a:cubicBezTo>
                    <a:pt x="3887470" y="279400"/>
                    <a:pt x="3817620" y="280670"/>
                    <a:pt x="3756660" y="287020"/>
                  </a:cubicBezTo>
                  <a:cubicBezTo>
                    <a:pt x="3445510" y="320040"/>
                    <a:pt x="3059430" y="403860"/>
                    <a:pt x="2780030" y="417830"/>
                  </a:cubicBezTo>
                  <a:cubicBezTo>
                    <a:pt x="3036570" y="308610"/>
                    <a:pt x="3333750" y="238760"/>
                    <a:pt x="3522980" y="144780"/>
                  </a:cubicBezTo>
                  <a:cubicBezTo>
                    <a:pt x="3529330" y="91440"/>
                    <a:pt x="3528060" y="67310"/>
                    <a:pt x="3524250" y="17780"/>
                  </a:cubicBezTo>
                  <a:cubicBezTo>
                    <a:pt x="3319780" y="0"/>
                    <a:pt x="3006090" y="97790"/>
                    <a:pt x="2715260" y="189230"/>
                  </a:cubicBezTo>
                  <a:cubicBezTo>
                    <a:pt x="2040890" y="401320"/>
                    <a:pt x="1228090" y="642620"/>
                    <a:pt x="845820" y="1018540"/>
                  </a:cubicBezTo>
                  <a:cubicBezTo>
                    <a:pt x="855980" y="1074420"/>
                    <a:pt x="839470" y="1146810"/>
                    <a:pt x="881380" y="1195070"/>
                  </a:cubicBezTo>
                  <a:cubicBezTo>
                    <a:pt x="741680" y="1271270"/>
                    <a:pt x="581660" y="1339850"/>
                    <a:pt x="445770" y="1418590"/>
                  </a:cubicBezTo>
                  <a:cubicBezTo>
                    <a:pt x="450850" y="1484630"/>
                    <a:pt x="485140" y="1553210"/>
                    <a:pt x="499110" y="1564640"/>
                  </a:cubicBezTo>
                  <a:cubicBezTo>
                    <a:pt x="454660" y="1588770"/>
                    <a:pt x="523240" y="1570990"/>
                    <a:pt x="520700" y="1596390"/>
                  </a:cubicBezTo>
                  <a:cubicBezTo>
                    <a:pt x="501650" y="1605280"/>
                    <a:pt x="514350" y="1626870"/>
                    <a:pt x="486410" y="1633220"/>
                  </a:cubicBezTo>
                  <a:cubicBezTo>
                    <a:pt x="383540" y="1616710"/>
                    <a:pt x="269240" y="1696720"/>
                    <a:pt x="163830" y="1720850"/>
                  </a:cubicBezTo>
                  <a:cubicBezTo>
                    <a:pt x="160020" y="1737360"/>
                    <a:pt x="198120" y="1734820"/>
                    <a:pt x="173990" y="1748790"/>
                  </a:cubicBezTo>
                  <a:cubicBezTo>
                    <a:pt x="104140" y="1765300"/>
                    <a:pt x="96520" y="1802130"/>
                    <a:pt x="26670" y="1818640"/>
                  </a:cubicBezTo>
                  <a:cubicBezTo>
                    <a:pt x="24130" y="1833880"/>
                    <a:pt x="21590" y="1849120"/>
                    <a:pt x="25400" y="1866900"/>
                  </a:cubicBezTo>
                  <a:cubicBezTo>
                    <a:pt x="35560" y="1879600"/>
                    <a:pt x="96520" y="1864360"/>
                    <a:pt x="80010" y="1885950"/>
                  </a:cubicBezTo>
                  <a:cubicBezTo>
                    <a:pt x="43180" y="1898650"/>
                    <a:pt x="0" y="1894840"/>
                    <a:pt x="1270" y="1930400"/>
                  </a:cubicBezTo>
                  <a:cubicBezTo>
                    <a:pt x="21590" y="1953260"/>
                    <a:pt x="63500" y="1938020"/>
                    <a:pt x="74930" y="1974850"/>
                  </a:cubicBezTo>
                  <a:cubicBezTo>
                    <a:pt x="66040" y="1992630"/>
                    <a:pt x="38100" y="2002790"/>
                    <a:pt x="45720" y="2025650"/>
                  </a:cubicBezTo>
                  <a:cubicBezTo>
                    <a:pt x="105410" y="2024380"/>
                    <a:pt x="158750" y="2035810"/>
                    <a:pt x="220980" y="2032000"/>
                  </a:cubicBezTo>
                  <a:cubicBezTo>
                    <a:pt x="201930" y="2042160"/>
                    <a:pt x="236220" y="2065020"/>
                    <a:pt x="287020" y="2054860"/>
                  </a:cubicBezTo>
                  <a:cubicBezTo>
                    <a:pt x="284480" y="2072640"/>
                    <a:pt x="240030" y="2075180"/>
                    <a:pt x="243840" y="2094230"/>
                  </a:cubicBezTo>
                  <a:cubicBezTo>
                    <a:pt x="317500" y="2080260"/>
                    <a:pt x="337820" y="2052320"/>
                    <a:pt x="406400" y="2042160"/>
                  </a:cubicBezTo>
                  <a:cubicBezTo>
                    <a:pt x="360680" y="2078990"/>
                    <a:pt x="302260" y="2136140"/>
                    <a:pt x="245110" y="2148840"/>
                  </a:cubicBezTo>
                  <a:cubicBezTo>
                    <a:pt x="228600" y="2171700"/>
                    <a:pt x="234950" y="2202180"/>
                    <a:pt x="226060" y="2226310"/>
                  </a:cubicBezTo>
                  <a:cubicBezTo>
                    <a:pt x="210820" y="2221230"/>
                    <a:pt x="212090" y="2301240"/>
                    <a:pt x="251460" y="2320290"/>
                  </a:cubicBezTo>
                  <a:cubicBezTo>
                    <a:pt x="300990" y="2307590"/>
                    <a:pt x="412750" y="2313940"/>
                    <a:pt x="485140" y="2329180"/>
                  </a:cubicBezTo>
                  <a:cubicBezTo>
                    <a:pt x="480060" y="2343150"/>
                    <a:pt x="463550" y="2353310"/>
                    <a:pt x="472440" y="2373630"/>
                  </a:cubicBezTo>
                  <a:cubicBezTo>
                    <a:pt x="496570" y="2382520"/>
                    <a:pt x="554990" y="2331720"/>
                    <a:pt x="579120" y="2350770"/>
                  </a:cubicBezTo>
                  <a:cubicBezTo>
                    <a:pt x="614680" y="2363470"/>
                    <a:pt x="551180" y="2376170"/>
                    <a:pt x="568960" y="2401570"/>
                  </a:cubicBezTo>
                  <a:cubicBezTo>
                    <a:pt x="805180" y="2283460"/>
                    <a:pt x="994410" y="2261870"/>
                    <a:pt x="1234440" y="2204720"/>
                  </a:cubicBezTo>
                  <a:cubicBezTo>
                    <a:pt x="966470" y="2321560"/>
                    <a:pt x="604520" y="2636520"/>
                    <a:pt x="598170" y="2739390"/>
                  </a:cubicBezTo>
                  <a:cubicBezTo>
                    <a:pt x="631190" y="2739390"/>
                    <a:pt x="659130" y="2747010"/>
                    <a:pt x="689610" y="2753360"/>
                  </a:cubicBezTo>
                  <a:cubicBezTo>
                    <a:pt x="679450" y="2780030"/>
                    <a:pt x="664210" y="2805430"/>
                    <a:pt x="661670" y="2834640"/>
                  </a:cubicBezTo>
                  <a:cubicBezTo>
                    <a:pt x="678180" y="2805430"/>
                    <a:pt x="736600" y="2791460"/>
                    <a:pt x="741680" y="2844800"/>
                  </a:cubicBezTo>
                  <a:cubicBezTo>
                    <a:pt x="701040" y="2848610"/>
                    <a:pt x="701040" y="2861310"/>
                    <a:pt x="701040" y="2891790"/>
                  </a:cubicBezTo>
                  <a:cubicBezTo>
                    <a:pt x="742950" y="2896870"/>
                    <a:pt x="807720" y="2860040"/>
                    <a:pt x="828040" y="2899410"/>
                  </a:cubicBezTo>
                  <a:cubicBezTo>
                    <a:pt x="801370" y="2915920"/>
                    <a:pt x="791210" y="2900680"/>
                    <a:pt x="765810" y="2914650"/>
                  </a:cubicBezTo>
                  <a:cubicBezTo>
                    <a:pt x="767080" y="2940050"/>
                    <a:pt x="792480" y="2921000"/>
                    <a:pt x="801370" y="2933700"/>
                  </a:cubicBezTo>
                  <a:cubicBezTo>
                    <a:pt x="727710" y="2964180"/>
                    <a:pt x="731520" y="2975610"/>
                    <a:pt x="707390" y="3016250"/>
                  </a:cubicBezTo>
                  <a:cubicBezTo>
                    <a:pt x="687070" y="2983230"/>
                    <a:pt x="633730" y="3195320"/>
                    <a:pt x="676910" y="3192780"/>
                  </a:cubicBezTo>
                  <a:cubicBezTo>
                    <a:pt x="641350" y="3229610"/>
                    <a:pt x="709930" y="3208020"/>
                    <a:pt x="726440" y="3221990"/>
                  </a:cubicBezTo>
                  <a:cubicBezTo>
                    <a:pt x="711200" y="3248660"/>
                    <a:pt x="745490" y="3256280"/>
                    <a:pt x="749300" y="3284220"/>
                  </a:cubicBezTo>
                  <a:cubicBezTo>
                    <a:pt x="768350" y="3289300"/>
                    <a:pt x="805180" y="3262630"/>
                    <a:pt x="803910" y="3303270"/>
                  </a:cubicBezTo>
                  <a:cubicBezTo>
                    <a:pt x="767080" y="3307080"/>
                    <a:pt x="778510" y="3296920"/>
                    <a:pt x="753110" y="3322320"/>
                  </a:cubicBezTo>
                  <a:cubicBezTo>
                    <a:pt x="744220" y="3313430"/>
                    <a:pt x="725170" y="3304540"/>
                    <a:pt x="706120" y="3323590"/>
                  </a:cubicBezTo>
                  <a:cubicBezTo>
                    <a:pt x="720090" y="3350260"/>
                    <a:pt x="715010" y="3370580"/>
                    <a:pt x="712470" y="3392170"/>
                  </a:cubicBezTo>
                  <a:cubicBezTo>
                    <a:pt x="779780" y="3380740"/>
                    <a:pt x="732790" y="3403600"/>
                    <a:pt x="795020" y="3408680"/>
                  </a:cubicBezTo>
                  <a:cubicBezTo>
                    <a:pt x="814070" y="3431540"/>
                    <a:pt x="786130" y="3437890"/>
                    <a:pt x="782320" y="3453130"/>
                  </a:cubicBezTo>
                  <a:cubicBezTo>
                    <a:pt x="904240" y="3456940"/>
                    <a:pt x="967740" y="3507740"/>
                    <a:pt x="1071880" y="3531870"/>
                  </a:cubicBezTo>
                  <a:cubicBezTo>
                    <a:pt x="1071880" y="3554730"/>
                    <a:pt x="1090930" y="3545840"/>
                    <a:pt x="1093470" y="3563620"/>
                  </a:cubicBezTo>
                  <a:cubicBezTo>
                    <a:pt x="1291590" y="3540760"/>
                    <a:pt x="1422400" y="3562350"/>
                    <a:pt x="1651000" y="3492500"/>
                  </a:cubicBezTo>
                  <a:cubicBezTo>
                    <a:pt x="1623060" y="3467100"/>
                    <a:pt x="1544320" y="3487420"/>
                    <a:pt x="1529080" y="3474720"/>
                  </a:cubicBezTo>
                  <a:cubicBezTo>
                    <a:pt x="1684020" y="3409950"/>
                    <a:pt x="1873250" y="3387090"/>
                    <a:pt x="2058670" y="3350260"/>
                  </a:cubicBezTo>
                  <a:cubicBezTo>
                    <a:pt x="2236470" y="3315970"/>
                    <a:pt x="2411730" y="3327400"/>
                    <a:pt x="2586990" y="3249930"/>
                  </a:cubicBezTo>
                  <a:cubicBezTo>
                    <a:pt x="2628900" y="3266440"/>
                    <a:pt x="2661920" y="3234690"/>
                    <a:pt x="2701290" y="3223260"/>
                  </a:cubicBezTo>
                  <a:cubicBezTo>
                    <a:pt x="2907030" y="3161030"/>
                    <a:pt x="3168650" y="3111500"/>
                    <a:pt x="3371850" y="3094990"/>
                  </a:cubicBezTo>
                  <a:cubicBezTo>
                    <a:pt x="3407410" y="3092450"/>
                    <a:pt x="3448050" y="3072130"/>
                    <a:pt x="3464560" y="3060700"/>
                  </a:cubicBezTo>
                  <a:cubicBezTo>
                    <a:pt x="3530600" y="3070860"/>
                    <a:pt x="3644900" y="3027680"/>
                    <a:pt x="3704590" y="3011170"/>
                  </a:cubicBezTo>
                  <a:cubicBezTo>
                    <a:pt x="3702050" y="2999740"/>
                    <a:pt x="3691890" y="2987040"/>
                    <a:pt x="3703320" y="2980690"/>
                  </a:cubicBezTo>
                  <a:cubicBezTo>
                    <a:pt x="3785870" y="2961640"/>
                    <a:pt x="3902710" y="2941320"/>
                    <a:pt x="3978910" y="2895600"/>
                  </a:cubicBezTo>
                  <a:cubicBezTo>
                    <a:pt x="3968750" y="2890520"/>
                    <a:pt x="3947160" y="2904490"/>
                    <a:pt x="3945890" y="2884170"/>
                  </a:cubicBezTo>
                  <a:cubicBezTo>
                    <a:pt x="4018280" y="2866390"/>
                    <a:pt x="4107180" y="2858770"/>
                    <a:pt x="4175760" y="2830830"/>
                  </a:cubicBezTo>
                  <a:cubicBezTo>
                    <a:pt x="4161790" y="2828290"/>
                    <a:pt x="4146550" y="2828290"/>
                    <a:pt x="4133850" y="2821940"/>
                  </a:cubicBezTo>
                  <a:cubicBezTo>
                    <a:pt x="4218940" y="2757170"/>
                    <a:pt x="4254500" y="2725420"/>
                    <a:pt x="4371340" y="2711450"/>
                  </a:cubicBezTo>
                  <a:cubicBezTo>
                    <a:pt x="4362450" y="2673350"/>
                    <a:pt x="4389120" y="2649221"/>
                    <a:pt x="4448810" y="2635250"/>
                  </a:cubicBezTo>
                  <a:cubicBezTo>
                    <a:pt x="4465320" y="2612390"/>
                    <a:pt x="4414520" y="2621280"/>
                    <a:pt x="4433570" y="2593340"/>
                  </a:cubicBezTo>
                  <a:cubicBezTo>
                    <a:pt x="4645660" y="2565400"/>
                    <a:pt x="4704080" y="2374900"/>
                    <a:pt x="4801870" y="2268220"/>
                  </a:cubicBezTo>
                  <a:cubicBezTo>
                    <a:pt x="4805680" y="2264410"/>
                    <a:pt x="4822190" y="2254250"/>
                    <a:pt x="4824730" y="2251710"/>
                  </a:cubicBezTo>
                  <a:cubicBezTo>
                    <a:pt x="4959350" y="2170430"/>
                    <a:pt x="5125720" y="2159000"/>
                    <a:pt x="5228590" y="2047240"/>
                  </a:cubicBezTo>
                  <a:cubicBezTo>
                    <a:pt x="5267960" y="1962150"/>
                    <a:pt x="5372100" y="1854200"/>
                    <a:pt x="5256530" y="1784350"/>
                  </a:cubicBezTo>
                  <a:cubicBezTo>
                    <a:pt x="5269230" y="1766570"/>
                    <a:pt x="5262880" y="1742440"/>
                    <a:pt x="5250180" y="1715770"/>
                  </a:cubicBezTo>
                  <a:cubicBezTo>
                    <a:pt x="5198110" y="1729740"/>
                    <a:pt x="4958080" y="1682750"/>
                    <a:pt x="4904740" y="1661160"/>
                  </a:cubicBezTo>
                  <a:cubicBezTo>
                    <a:pt x="4916170" y="1634490"/>
                    <a:pt x="4892040" y="1607820"/>
                    <a:pt x="4898390" y="1592580"/>
                  </a:cubicBezTo>
                  <a:cubicBezTo>
                    <a:pt x="4947920" y="1590040"/>
                    <a:pt x="4961890" y="1570990"/>
                    <a:pt x="4991100" y="1559560"/>
                  </a:cubicBezTo>
                  <a:close/>
                </a:path>
              </a:pathLst>
            </a:custGeom>
            <a:blipFill>
              <a:blip r:embed="rId4" cstate="print"/>
              <a:stretch>
                <a:fillRect t="-1713" b="-1713"/>
              </a:stretch>
            </a:blip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587523" y="374100"/>
            <a:ext cx="4534304" cy="102248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6536877" y="2484071"/>
            <a:ext cx="595880" cy="66117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/>
          <a:srcRect l="12298" r="8091" b="37191"/>
          <a:stretch>
            <a:fillRect/>
          </a:stretch>
        </p:blipFill>
        <p:spPr>
          <a:xfrm>
            <a:off x="0" y="7686971"/>
            <a:ext cx="5451117" cy="242863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19844" y="812729"/>
            <a:ext cx="5810799" cy="870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 dirty="0">
                <a:solidFill>
                  <a:srgbClr val="000000"/>
                </a:solidFill>
                <a:latin typeface="Lilita One"/>
              </a:rPr>
              <a:t>DESAFIO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4173" y="4558613"/>
            <a:ext cx="8835310" cy="3128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4280" lvl="1" indent="-387140">
              <a:lnSpc>
                <a:spcPts val="5020"/>
              </a:lnSpc>
              <a:buFont typeface="Arial"/>
              <a:buChar char="•"/>
            </a:pPr>
            <a:r>
              <a:rPr lang="en-US" sz="3586">
                <a:solidFill>
                  <a:srgbClr val="000000"/>
                </a:solidFill>
                <a:latin typeface="PT Sans"/>
              </a:rPr>
              <a:t>Tripes / Thripidae</a:t>
            </a:r>
          </a:p>
          <a:p>
            <a:pPr>
              <a:lnSpc>
                <a:spcPts val="5020"/>
              </a:lnSpc>
            </a:pPr>
            <a:endParaRPr/>
          </a:p>
          <a:p>
            <a:pPr marL="774280" lvl="1" indent="-387140">
              <a:lnSpc>
                <a:spcPts val="5020"/>
              </a:lnSpc>
              <a:buFont typeface="Arial"/>
              <a:buChar char="•"/>
            </a:pPr>
            <a:r>
              <a:rPr lang="en-US" sz="3586">
                <a:solidFill>
                  <a:srgbClr val="000000"/>
                </a:solidFill>
                <a:latin typeface="PT Sans"/>
              </a:rPr>
              <a:t>Condições de umidade e temperatura</a:t>
            </a:r>
          </a:p>
          <a:p>
            <a:pPr>
              <a:lnSpc>
                <a:spcPts val="5020"/>
              </a:lnSpc>
            </a:pPr>
            <a:endParaRPr/>
          </a:p>
          <a:p>
            <a:pPr marL="774280" lvl="1" indent="-387140">
              <a:lnSpc>
                <a:spcPts val="5020"/>
              </a:lnSpc>
              <a:buFont typeface="Arial"/>
              <a:buChar char="•"/>
            </a:pPr>
            <a:r>
              <a:rPr lang="en-US" sz="3586">
                <a:solidFill>
                  <a:srgbClr val="000000"/>
                </a:solidFill>
                <a:latin typeface="PT Sans"/>
              </a:rPr>
              <a:t>Multiplicação em momentos de seca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4173" y="3069041"/>
            <a:ext cx="6428583" cy="549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en-US" sz="3333" b="1" dirty="0" smtClean="0">
                <a:solidFill>
                  <a:srgbClr val="00C2CB"/>
                </a:solidFill>
                <a:latin typeface="Lilita One Bold"/>
              </a:rPr>
              <a:t>NOSSOS MAIORES DESAFIOS</a:t>
            </a:r>
            <a:endParaRPr lang="en-US" sz="3333" b="1" dirty="0">
              <a:solidFill>
                <a:srgbClr val="00C2CB"/>
              </a:solidFill>
              <a:latin typeface="Lilita One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2829377">
            <a:off x="6476864" y="5742718"/>
            <a:ext cx="17078686" cy="835303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9144000" y="6102410"/>
            <a:ext cx="3407381" cy="381682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5016207" y="6671230"/>
            <a:ext cx="1903905" cy="296642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3455014" y="7917016"/>
            <a:ext cx="918137" cy="79293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880466" y="892106"/>
            <a:ext cx="5123917" cy="115544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 cstate="print"/>
          <a:srcRect l="12298" r="8091" b="40124"/>
          <a:stretch>
            <a:fillRect/>
          </a:stretch>
        </p:blipFill>
        <p:spPr>
          <a:xfrm>
            <a:off x="11096617" y="-499515"/>
            <a:ext cx="6553069" cy="278324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/>
          <a:stretch>
            <a:fillRect/>
          </a:stretch>
        </p:blipFill>
        <p:spPr>
          <a:xfrm>
            <a:off x="12307295" y="5466564"/>
            <a:ext cx="1147718" cy="120466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6"/>
              </a:ext>
            </a:extLst>
          </a:blip>
          <a:srcRect/>
          <a:stretch>
            <a:fillRect/>
          </a:stretch>
        </p:blipFill>
        <p:spPr>
          <a:xfrm>
            <a:off x="16920112" y="5343797"/>
            <a:ext cx="1138895" cy="118480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/>
          <a:stretch>
            <a:fillRect/>
          </a:stretch>
        </p:blipFill>
        <p:spPr>
          <a:xfrm>
            <a:off x="1694910" y="3171157"/>
            <a:ext cx="1820891" cy="180268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/>
          <a:stretch>
            <a:fillRect/>
          </a:stretch>
        </p:blipFill>
        <p:spPr>
          <a:xfrm>
            <a:off x="1694910" y="5313162"/>
            <a:ext cx="1820891" cy="180268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20"/>
              </a:ext>
            </a:extLst>
          </a:blip>
          <a:srcRect/>
          <a:stretch>
            <a:fillRect/>
          </a:stretch>
        </p:blipFill>
        <p:spPr>
          <a:xfrm>
            <a:off x="2166677" y="3633819"/>
            <a:ext cx="877357" cy="87735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8"/>
              </a:ext>
            </a:extLst>
          </a:blip>
          <a:srcRect/>
          <a:stretch>
            <a:fillRect/>
          </a:stretch>
        </p:blipFill>
        <p:spPr>
          <a:xfrm>
            <a:off x="1729922" y="7455618"/>
            <a:ext cx="1820891" cy="180268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22"/>
              </a:ext>
            </a:extLst>
          </a:blip>
          <a:srcRect/>
          <a:stretch>
            <a:fillRect/>
          </a:stretch>
        </p:blipFill>
        <p:spPr>
          <a:xfrm>
            <a:off x="2068079" y="7761975"/>
            <a:ext cx="1144577" cy="99682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24"/>
              </a:ext>
            </a:extLst>
          </a:blip>
          <a:srcRect/>
          <a:stretch>
            <a:fillRect/>
          </a:stretch>
        </p:blipFill>
        <p:spPr>
          <a:xfrm>
            <a:off x="2068079" y="5514204"/>
            <a:ext cx="1078023" cy="1176414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3877979" y="3854887"/>
            <a:ext cx="5266021" cy="940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60"/>
              </a:lnSpc>
            </a:pPr>
            <a:r>
              <a:rPr lang="en-US" sz="2757">
                <a:solidFill>
                  <a:srgbClr val="000000"/>
                </a:solidFill>
                <a:latin typeface="PT Sans"/>
              </a:rPr>
              <a:t>sensores de temperatura e umidade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77979" y="3273311"/>
            <a:ext cx="3860230" cy="526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3"/>
              </a:lnSpc>
            </a:pPr>
            <a:r>
              <a:rPr lang="en-US" sz="3216" b="1" dirty="0">
                <a:solidFill>
                  <a:srgbClr val="00C2CB"/>
                </a:solidFill>
                <a:latin typeface="Lilita One Bold"/>
              </a:rPr>
              <a:t>SENSORES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877979" y="5996892"/>
            <a:ext cx="5266021" cy="45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60"/>
              </a:lnSpc>
            </a:pPr>
            <a:r>
              <a:rPr lang="en-US" sz="2757">
                <a:solidFill>
                  <a:srgbClr val="000000"/>
                </a:solidFill>
                <a:latin typeface="PT Sans"/>
              </a:rPr>
              <a:t>Supervisionar sua Plantação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877979" y="5415316"/>
            <a:ext cx="3860230" cy="526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3"/>
              </a:lnSpc>
            </a:pPr>
            <a:r>
              <a:rPr lang="en-US" sz="3216" b="1">
                <a:solidFill>
                  <a:srgbClr val="00C2CB"/>
                </a:solidFill>
                <a:latin typeface="Lilita One Bold"/>
              </a:rPr>
              <a:t>MONITORAMENTO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1203392"/>
            <a:ext cx="4686300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8704"/>
              </a:lnSpc>
            </a:pPr>
            <a:r>
              <a:rPr lang="en-US" sz="6600" dirty="0" smtClean="0">
                <a:solidFill>
                  <a:srgbClr val="000000"/>
                </a:solidFill>
                <a:latin typeface="Lilita One"/>
              </a:rPr>
              <a:t>SOLUÇÃO</a:t>
            </a:r>
            <a:endParaRPr lang="en-US" sz="6600" dirty="0" smtClean="0">
              <a:solidFill>
                <a:srgbClr val="000000"/>
              </a:solidFill>
              <a:latin typeface="Lilita One"/>
            </a:endParaRPr>
          </a:p>
          <a:p>
            <a:pPr algn="just">
              <a:lnSpc>
                <a:spcPts val="8704"/>
              </a:lnSpc>
            </a:pPr>
            <a:endParaRPr lang="en-US" sz="6217" b="1" dirty="0">
              <a:solidFill>
                <a:srgbClr val="000000"/>
              </a:solidFill>
              <a:latin typeface="Lilita One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877979" y="7590901"/>
            <a:ext cx="3860230" cy="526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3"/>
              </a:lnSpc>
            </a:pPr>
            <a:r>
              <a:rPr lang="en-US" sz="3216" b="1">
                <a:solidFill>
                  <a:srgbClr val="00C2CB"/>
                </a:solidFill>
                <a:latin typeface="Lilita One Bold"/>
              </a:rPr>
              <a:t>ALERTAS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77979" y="8212761"/>
            <a:ext cx="5266021" cy="45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60"/>
              </a:lnSpc>
            </a:pPr>
            <a:r>
              <a:rPr lang="en-US" sz="2757">
                <a:solidFill>
                  <a:srgbClr val="000000"/>
                </a:solidFill>
                <a:latin typeface="PT Sans"/>
              </a:rPr>
              <a:t>alertas ao agricultor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449</Words>
  <Application>Microsoft Office PowerPoint</Application>
  <PresentationFormat>Personalizar</PresentationFormat>
  <Paragraphs>132</Paragraphs>
  <Slides>17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9" baseType="lpstr">
      <vt:lpstr>Arial</vt:lpstr>
      <vt:lpstr>Bell MT</vt:lpstr>
      <vt:lpstr>PT Sans</vt:lpstr>
      <vt:lpstr>Calibri</vt:lpstr>
      <vt:lpstr>Lilita One</vt:lpstr>
      <vt:lpstr>Lilita One Bold</vt:lpstr>
      <vt:lpstr>Arimo Bold</vt:lpstr>
      <vt:lpstr>Arimo</vt:lpstr>
      <vt:lpstr>Dosis Extra Bold Bold</vt:lpstr>
      <vt:lpstr>Montserrat Light</vt:lpstr>
      <vt:lpstr>Montserrat Light Bold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 presentation</dc:title>
  <dc:creator>Diulia Victória</dc:creator>
  <cp:lastModifiedBy>Thayane</cp:lastModifiedBy>
  <cp:revision>4</cp:revision>
  <dcterms:created xsi:type="dcterms:W3CDTF">2006-08-16T00:00:00Z</dcterms:created>
  <dcterms:modified xsi:type="dcterms:W3CDTF">2022-03-16T17:00:48Z</dcterms:modified>
  <dc:identifier>DAE6_ZOlX88</dc:identifier>
</cp:coreProperties>
</file>